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SNA membership overview: https://schoolnutrition.org/about-us/sna-membership/
- SNA logo reference: internal SNA-logo.png and SNA Style Guide 2025.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SNA member benefits: https://schoolnutrition.org/about-us/sna-membership/
- SNA logo reference: internal SNA-logo.png.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SNA member benefits and examples: https://schoolnutrition.org/about-us/sna-membership/
- SNA logo reference: internal SNA-logo.png.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SNA member benefits and examples: https://schoolnutrition.org/about-us/sna-membership/
- SNA logo reference: internal SNA-logo.png.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SNA member benefits and examples: https://schoolnutrition.org/about-us/sna-membership/
- SNA logo reference: internal SNA-logo.png.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SNA member benefits and examples: https://schoolnutrition.org/about-us/sna-membership/
- SNA logo reference: internal SNA-logo.png.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SNA Member Portal: https://my.schoolnutrition.org/s/my-sna
- SNA Member Portal FAQs: internal SNA Member Portal - FAQs1.docx.
- Portal guidance: https://schoolnutrition.org/about-us/sna-membership/member-portal/individual-members/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SNA Membership Benefits: https://schoolnutrition.org/about-us/sna-membership/
- SNA logo reference: internal SNA-logo.png.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schoolnutrition.org/careers-training/certificate-credentialing/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careers.schoolnutrition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choolnutrition.org/advocacy/" TargetMode="External"/><Relationship Id="rId11" Type="http://schemas.openxmlformats.org/officeDocument/2006/relationships/hyperlink" Target="https://schoolnutrition.org/about-us/sna-membership/" TargetMode="External"/><Relationship Id="rId5" Type="http://schemas.openxmlformats.org/officeDocument/2006/relationships/hyperlink" Target="https://schoolnutrition.org/conferences-events/" TargetMode="External"/><Relationship Id="rId10" Type="http://schemas.openxmlformats.org/officeDocument/2006/relationships/hyperlink" Target="https://schoolnutrition.org/news-publications/" TargetMode="External"/><Relationship Id="rId4" Type="http://schemas.openxmlformats.org/officeDocument/2006/relationships/hyperlink" Target="https://training.schoolnutrition.org/" TargetMode="External"/><Relationship Id="rId9" Type="http://schemas.openxmlformats.org/officeDocument/2006/relationships/hyperlink" Target="https://schoolnutrition.org/resources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schoolnutrition.org/conferences-events/" TargetMode="External"/><Relationship Id="rId4" Type="http://schemas.openxmlformats.org/officeDocument/2006/relationships/hyperlink" Target="https://training.schoolnutrition.org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careers.schoolnutrition.org/" TargetMode="External"/><Relationship Id="rId4" Type="http://schemas.openxmlformats.org/officeDocument/2006/relationships/hyperlink" Target="https://schoolnutrition.org/advocacy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schoolnutrition.org/resources/" TargetMode="External"/><Relationship Id="rId4" Type="http://schemas.openxmlformats.org/officeDocument/2006/relationships/hyperlink" Target="https://schoolnutrition.org/careers-training/certificate-credentialing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choolnutrition.org/snf/" TargetMode="External"/><Relationship Id="rId5" Type="http://schemas.openxmlformats.org/officeDocument/2006/relationships/hyperlink" Target="https://schoolnutrition.org/about-us/sna-membership/" TargetMode="External"/><Relationship Id="rId4" Type="http://schemas.openxmlformats.org/officeDocument/2006/relationships/hyperlink" Target="https://schoolnutrition.org/news-publications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hyperlink" Target="https://my.schoolnutrition.org/s/my-sn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choolnutrition.org/about-us/sna-membership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C0A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tmp_logo_deck/generated_image_349326EBA036_01.png"/>
          <p:cNvPicPr>
            <a:picLocks noChangeAspect="1"/>
          </p:cNvPicPr>
          <p:nvPr/>
        </p:nvPicPr>
        <p:blipFill>
          <a:blip r:embed="rId3"/>
          <a:srcRect l="19422" r="19422"/>
          <a:stretch/>
        </p:blipFill>
        <p:spPr>
          <a:xfrm>
            <a:off x="5163758" y="0"/>
            <a:ext cx="629107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8070509" cy="6858000"/>
          </a:xfrm>
          <a:prstGeom prst="rect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7268737" y="0"/>
            <a:ext cx="996917" cy="6858000"/>
          </a:xfrm>
          <a:prstGeom prst="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0984687" y="73152"/>
            <a:ext cx="950976" cy="682507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" name="Image 1" descr="/mnt/data/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9551" y="109728"/>
            <a:ext cx="841248" cy="60935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1792" y="1417320"/>
            <a:ext cx="4892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8 Reasons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You Belong with SNA</a:t>
            </a:r>
            <a:endParaRPr lang="en-US" sz="3200" dirty="0"/>
          </a:p>
        </p:txBody>
      </p:sp>
      <p:sp>
        <p:nvSpPr>
          <p:cNvPr id="8" name="Text 4"/>
          <p:cNvSpPr/>
          <p:nvPr/>
        </p:nvSpPr>
        <p:spPr>
          <a:xfrm>
            <a:off x="640080" y="3182112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1EAF0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Member benefits you can put to work right now.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640080" y="4041648"/>
            <a:ext cx="2267712" cy="493776"/>
          </a:xfrm>
          <a:prstGeom prst="round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86384" y="4215384"/>
            <a:ext cx="19751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EXPLORE YOUR BENEFITS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0984687" y="73152"/>
            <a:ext cx="950976" cy="682507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551" y="109728"/>
            <a:ext cx="841248" cy="6093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901952" y="329184"/>
            <a:ext cx="5715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Your Membership in Action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12064" y="914400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F5B6C"/>
                </a:solidFill>
                <a:latin typeface="Aleo"/>
                <a:ea typeface="Aleo" pitchFamily="34" charset="-122"/>
                <a:cs typeface="Aleo" pitchFamily="34" charset="-120"/>
              </a:rPr>
              <a:t>Eight reasons. One professional community.</a:t>
            </a:r>
            <a:endParaRPr lang="en-US" sz="1000" dirty="0">
              <a:latin typeface="Aleo"/>
            </a:endParaRPr>
          </a:p>
        </p:txBody>
      </p:sp>
      <p:sp>
        <p:nvSpPr>
          <p:cNvPr id="7" name="Text 4"/>
          <p:cNvSpPr/>
          <p:nvPr/>
        </p:nvSpPr>
        <p:spPr>
          <a:xfrm>
            <a:off x="9966960" y="6565392"/>
            <a:ext cx="18288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schoolnutrition.org</a:t>
            </a:r>
            <a:endParaRPr lang="en-US" sz="700" dirty="0"/>
          </a:p>
        </p:txBody>
      </p:sp>
      <p:sp>
        <p:nvSpPr>
          <p:cNvPr id="8" name="Shape 5"/>
          <p:cNvSpPr/>
          <p:nvPr/>
        </p:nvSpPr>
        <p:spPr>
          <a:xfrm>
            <a:off x="594360" y="1417320"/>
            <a:ext cx="2542032" cy="153619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58952" y="1600200"/>
            <a:ext cx="438912" cy="438912"/>
          </a:xfrm>
          <a:prstGeom prst="ellipse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58952" y="1700784"/>
            <a:ext cx="43891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1</a:t>
            </a:r>
            <a:endParaRPr lang="en-US" sz="1050" dirty="0"/>
          </a:p>
        </p:txBody>
      </p:sp>
      <p:sp>
        <p:nvSpPr>
          <p:cNvPr id="11" name="Text 8">
            <a:hlinkClick r:id="rId4"/>
          </p:cNvPr>
          <p:cNvSpPr/>
          <p:nvPr/>
        </p:nvSpPr>
        <p:spPr>
          <a:xfrm>
            <a:off x="1289304" y="157276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Build skills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77240" y="225856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Webinars • Training Zone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3429000" y="1417320"/>
            <a:ext cx="2542032" cy="1536192"/>
          </a:xfrm>
          <a:prstGeom prst="roundRect">
            <a:avLst/>
          </a:prstGeom>
          <a:solidFill>
            <a:srgbClr val="F6E8ED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593592" y="1600200"/>
            <a:ext cx="438912" cy="438912"/>
          </a:xfrm>
          <a:prstGeom prst="ellipse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593592" y="1700784"/>
            <a:ext cx="43891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>
            <a:hlinkClick r:id="rId5"/>
          </p:cNvPr>
          <p:cNvSpPr/>
          <p:nvPr/>
        </p:nvSpPr>
        <p:spPr>
          <a:xfrm>
            <a:off x="4123944" y="157276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Find community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611880" y="225856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ANC • SNIC • state events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6263640" y="1417320"/>
            <a:ext cx="2542032" cy="153619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28232" y="1600200"/>
            <a:ext cx="438912" cy="438912"/>
          </a:xfrm>
          <a:prstGeom prst="ellipse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28232" y="1700784"/>
            <a:ext cx="43891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3</a:t>
            </a:r>
            <a:endParaRPr lang="en-US" sz="1050" dirty="0"/>
          </a:p>
        </p:txBody>
      </p:sp>
      <p:sp>
        <p:nvSpPr>
          <p:cNvPr id="21" name="Text 18">
            <a:hlinkClick r:id="rId6"/>
          </p:cNvPr>
          <p:cNvSpPr/>
          <p:nvPr/>
        </p:nvSpPr>
        <p:spPr>
          <a:xfrm>
            <a:off x="6958584" y="157276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Strengthen our voice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6446520" y="225856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Action Network • advocacy</a:t>
            </a:r>
            <a:endParaRPr lang="en-US" sz="900" dirty="0"/>
          </a:p>
        </p:txBody>
      </p:sp>
      <p:sp>
        <p:nvSpPr>
          <p:cNvPr id="23" name="Shape 20"/>
          <p:cNvSpPr/>
          <p:nvPr/>
        </p:nvSpPr>
        <p:spPr>
          <a:xfrm>
            <a:off x="9098280" y="1417320"/>
            <a:ext cx="2542032" cy="1536192"/>
          </a:xfrm>
          <a:prstGeom prst="roundRect">
            <a:avLst/>
          </a:prstGeom>
          <a:solidFill>
            <a:srgbClr val="F6E8ED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9262872" y="1600200"/>
            <a:ext cx="438912" cy="438912"/>
          </a:xfrm>
          <a:prstGeom prst="ellipse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262872" y="1700784"/>
            <a:ext cx="43891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4</a:t>
            </a:r>
            <a:endParaRPr lang="en-US" sz="1050" dirty="0"/>
          </a:p>
        </p:txBody>
      </p:sp>
      <p:sp>
        <p:nvSpPr>
          <p:cNvPr id="26" name="Text 23">
            <a:hlinkClick r:id="rId7"/>
          </p:cNvPr>
          <p:cNvSpPr/>
          <p:nvPr/>
        </p:nvSpPr>
        <p:spPr>
          <a:xfrm>
            <a:off x="9793224" y="157276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Take the next step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9281160" y="225856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Career Center • leadership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594360" y="3319272"/>
            <a:ext cx="2542032" cy="153619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758952" y="3502152"/>
            <a:ext cx="438912" cy="438912"/>
          </a:xfrm>
          <a:prstGeom prst="ellipse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58952" y="3602736"/>
            <a:ext cx="43891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5</a:t>
            </a:r>
            <a:endParaRPr lang="en-US" sz="1050" dirty="0"/>
          </a:p>
        </p:txBody>
      </p:sp>
      <p:sp>
        <p:nvSpPr>
          <p:cNvPr id="31" name="Text 28">
            <a:hlinkClick r:id="rId8"/>
          </p:cNvPr>
          <p:cNvSpPr/>
          <p:nvPr/>
        </p:nvSpPr>
        <p:spPr>
          <a:xfrm>
            <a:off x="1289304" y="347472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Earn recognition</a:t>
            </a:r>
            <a:endParaRPr lang="en-US" sz="1400" dirty="0"/>
          </a:p>
        </p:txBody>
      </p:sp>
      <p:sp>
        <p:nvSpPr>
          <p:cNvPr id="32" name="Text 29"/>
          <p:cNvSpPr/>
          <p:nvPr/>
        </p:nvSpPr>
        <p:spPr>
          <a:xfrm>
            <a:off x="777240" y="4160520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Certificate • SNS credential</a:t>
            </a:r>
            <a:endParaRPr lang="en-US" sz="900" dirty="0"/>
          </a:p>
        </p:txBody>
      </p:sp>
      <p:sp>
        <p:nvSpPr>
          <p:cNvPr id="33" name="Shape 30"/>
          <p:cNvSpPr/>
          <p:nvPr/>
        </p:nvSpPr>
        <p:spPr>
          <a:xfrm>
            <a:off x="3429000" y="3319272"/>
            <a:ext cx="2542032" cy="1536192"/>
          </a:xfrm>
          <a:prstGeom prst="roundRect">
            <a:avLst/>
          </a:prstGeom>
          <a:solidFill>
            <a:srgbClr val="F6E8ED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3593592" y="3502152"/>
            <a:ext cx="438912" cy="438912"/>
          </a:xfrm>
          <a:prstGeom prst="ellipse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3593592" y="3602736"/>
            <a:ext cx="43891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6</a:t>
            </a:r>
            <a:endParaRPr lang="en-US" sz="1050" dirty="0"/>
          </a:p>
        </p:txBody>
      </p:sp>
      <p:sp>
        <p:nvSpPr>
          <p:cNvPr id="36" name="Text 33">
            <a:hlinkClick r:id="rId9"/>
          </p:cNvPr>
          <p:cNvSpPr/>
          <p:nvPr/>
        </p:nvSpPr>
        <p:spPr>
          <a:xfrm>
            <a:off x="4123944" y="347472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Showcase impact</a:t>
            </a:r>
            <a:endParaRPr lang="en-US" sz="1400" dirty="0"/>
          </a:p>
        </p:txBody>
      </p:sp>
      <p:sp>
        <p:nvSpPr>
          <p:cNvPr id="37" name="Text 34"/>
          <p:cNvSpPr/>
          <p:nvPr/>
        </p:nvSpPr>
        <p:spPr>
          <a:xfrm>
            <a:off x="3611880" y="4160520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PR tools • campaigns</a:t>
            </a:r>
            <a:endParaRPr lang="en-US" sz="900" dirty="0"/>
          </a:p>
        </p:txBody>
      </p:sp>
      <p:sp>
        <p:nvSpPr>
          <p:cNvPr id="38" name="Shape 35"/>
          <p:cNvSpPr/>
          <p:nvPr/>
        </p:nvSpPr>
        <p:spPr>
          <a:xfrm>
            <a:off x="6263640" y="3319272"/>
            <a:ext cx="2542032" cy="153619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428232" y="3502152"/>
            <a:ext cx="438912" cy="438912"/>
          </a:xfrm>
          <a:prstGeom prst="ellipse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6428232" y="3602736"/>
            <a:ext cx="43891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7</a:t>
            </a:r>
            <a:endParaRPr lang="en-US" sz="1050" dirty="0"/>
          </a:p>
        </p:txBody>
      </p:sp>
      <p:sp>
        <p:nvSpPr>
          <p:cNvPr id="41" name="Text 38">
            <a:hlinkClick r:id="rId10"/>
          </p:cNvPr>
          <p:cNvSpPr/>
          <p:nvPr/>
        </p:nvSpPr>
        <p:spPr>
          <a:xfrm>
            <a:off x="6958584" y="347472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Stay ready</a:t>
            </a:r>
            <a:endParaRPr lang="en-US" sz="1400" dirty="0"/>
          </a:p>
        </p:txBody>
      </p:sp>
      <p:sp>
        <p:nvSpPr>
          <p:cNvPr id="42" name="Text 39"/>
          <p:cNvSpPr/>
          <p:nvPr/>
        </p:nvSpPr>
        <p:spPr>
          <a:xfrm>
            <a:off x="6446520" y="4160520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SN Magazine • SmartBrief</a:t>
            </a:r>
            <a:endParaRPr lang="en-US" sz="900" dirty="0"/>
          </a:p>
        </p:txBody>
      </p:sp>
      <p:sp>
        <p:nvSpPr>
          <p:cNvPr id="43" name="Shape 40"/>
          <p:cNvSpPr/>
          <p:nvPr/>
        </p:nvSpPr>
        <p:spPr>
          <a:xfrm>
            <a:off x="9098280" y="3319272"/>
            <a:ext cx="2542032" cy="1536192"/>
          </a:xfrm>
          <a:prstGeom prst="roundRect">
            <a:avLst/>
          </a:prstGeom>
          <a:solidFill>
            <a:srgbClr val="F6E8ED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9262872" y="3502152"/>
            <a:ext cx="438912" cy="438912"/>
          </a:xfrm>
          <a:prstGeom prst="ellipse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9262872" y="3602736"/>
            <a:ext cx="43891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8</a:t>
            </a:r>
            <a:endParaRPr lang="en-US" sz="1050" dirty="0"/>
          </a:p>
        </p:txBody>
      </p:sp>
      <p:sp>
        <p:nvSpPr>
          <p:cNvPr id="46" name="Text 43">
            <a:hlinkClick r:id="rId11"/>
          </p:cNvPr>
          <p:cNvSpPr/>
          <p:nvPr/>
        </p:nvSpPr>
        <p:spPr>
          <a:xfrm>
            <a:off x="9793224" y="347472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Invest in yourself</a:t>
            </a:r>
            <a:endParaRPr lang="en-US" sz="1400" dirty="0"/>
          </a:p>
        </p:txBody>
      </p:sp>
      <p:sp>
        <p:nvSpPr>
          <p:cNvPr id="47" name="Text 44"/>
          <p:cNvSpPr/>
          <p:nvPr/>
        </p:nvSpPr>
        <p:spPr>
          <a:xfrm>
            <a:off x="9281160" y="4160520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Savings • scholarships • awards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0984687" y="73152"/>
            <a:ext cx="950976" cy="682507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551" y="109728"/>
            <a:ext cx="841248" cy="6093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901952" y="329184"/>
            <a:ext cx="5715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Build Skills. Find Your Community.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12064" y="914400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Benefits 1–2 | Learn something useful, then connect with people who understand your work.</a:t>
            </a:r>
            <a:endParaRPr lang="en-US" sz="1020" dirty="0"/>
          </a:p>
        </p:txBody>
      </p:sp>
      <p:sp>
        <p:nvSpPr>
          <p:cNvPr id="7" name="Text 4"/>
          <p:cNvSpPr/>
          <p:nvPr/>
        </p:nvSpPr>
        <p:spPr>
          <a:xfrm>
            <a:off x="9966960" y="6565392"/>
            <a:ext cx="18288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schoolnutrition.org</a:t>
            </a:r>
            <a:endParaRPr lang="en-US" sz="700" dirty="0"/>
          </a:p>
        </p:txBody>
      </p:sp>
      <p:sp>
        <p:nvSpPr>
          <p:cNvPr id="8" name="Shape 5"/>
          <p:cNvSpPr/>
          <p:nvPr/>
        </p:nvSpPr>
        <p:spPr>
          <a:xfrm>
            <a:off x="594360" y="1417320"/>
            <a:ext cx="5806440" cy="1755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804672" y="1645920"/>
            <a:ext cx="475488" cy="475488"/>
          </a:xfrm>
          <a:prstGeom prst="ellipse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04672" y="1746504"/>
            <a:ext cx="47548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Text 8">
            <a:hlinkClick r:id="rId4"/>
          </p:cNvPr>
          <p:cNvSpPr/>
          <p:nvPr/>
        </p:nvSpPr>
        <p:spPr>
          <a:xfrm>
            <a:off x="1444752" y="1581912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Build Skills You Can Use Today</a:t>
            </a:r>
            <a:endParaRPr lang="en-US" sz="1550" dirty="0"/>
          </a:p>
        </p:txBody>
      </p:sp>
      <p:sp>
        <p:nvSpPr>
          <p:cNvPr id="12" name="Text 9">
            <a:hlinkClick r:id="rId4"/>
          </p:cNvPr>
          <p:cNvSpPr/>
          <p:nvPr/>
        </p:nvSpPr>
        <p:spPr>
          <a:xfrm>
            <a:off x="5230368" y="1627632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›</a:t>
            </a:r>
            <a:endParaRPr lang="en-US" sz="780" dirty="0"/>
          </a:p>
        </p:txBody>
      </p:sp>
      <p:sp>
        <p:nvSpPr>
          <p:cNvPr id="13" name="Text 10"/>
          <p:cNvSpPr/>
          <p:nvPr/>
        </p:nvSpPr>
        <p:spPr>
          <a:xfrm>
            <a:off x="1444752" y="1947672"/>
            <a:ext cx="4617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Access training, webinars and practical resources for everyday school nutrition challenges.</a:t>
            </a:r>
            <a:endParaRPr lang="en-US" sz="930" dirty="0"/>
          </a:p>
        </p:txBody>
      </p:sp>
      <p:sp>
        <p:nvSpPr>
          <p:cNvPr id="14" name="Shape 11"/>
          <p:cNvSpPr/>
          <p:nvPr/>
        </p:nvSpPr>
        <p:spPr>
          <a:xfrm>
            <a:off x="1444752" y="2496312"/>
            <a:ext cx="4572000" cy="43891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>
                <a:alpha val="45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581912" y="2615184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5C0A55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Examples: </a:t>
            </a:r>
            <a:r>
              <a:rPr lang="en-US" sz="84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Free webinars on food allergies, food safety and procurement; Training Zone resources.</a:t>
            </a:r>
            <a:endParaRPr lang="en-US" sz="840" dirty="0"/>
          </a:p>
        </p:txBody>
      </p:sp>
      <p:sp>
        <p:nvSpPr>
          <p:cNvPr id="16" name="Shape 13"/>
          <p:cNvSpPr/>
          <p:nvPr/>
        </p:nvSpPr>
        <p:spPr>
          <a:xfrm>
            <a:off x="594360" y="3429000"/>
            <a:ext cx="5806440" cy="1755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3657600"/>
            <a:ext cx="475488" cy="475488"/>
          </a:xfrm>
          <a:prstGeom prst="ellipse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04672" y="3758184"/>
            <a:ext cx="47548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>
            <a:hlinkClick r:id="rId5"/>
          </p:cNvPr>
          <p:cNvSpPr/>
          <p:nvPr/>
        </p:nvSpPr>
        <p:spPr>
          <a:xfrm>
            <a:off x="1444752" y="3593592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Find Your School Nutrition Community</a:t>
            </a:r>
            <a:endParaRPr lang="en-US" sz="1550" dirty="0"/>
          </a:p>
        </p:txBody>
      </p:sp>
      <p:sp>
        <p:nvSpPr>
          <p:cNvPr id="20" name="Text 17">
            <a:hlinkClick r:id="rId5"/>
          </p:cNvPr>
          <p:cNvSpPr/>
          <p:nvPr/>
        </p:nvSpPr>
        <p:spPr>
          <a:xfrm>
            <a:off x="5230368" y="3639312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b="1" u="sng" dirty="0">
                <a:solidFill>
                  <a:srgbClr val="C71E30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›</a:t>
            </a:r>
            <a:endParaRPr lang="en-US" sz="780" dirty="0"/>
          </a:p>
        </p:txBody>
      </p:sp>
      <p:sp>
        <p:nvSpPr>
          <p:cNvPr id="21" name="Text 18"/>
          <p:cNvSpPr/>
          <p:nvPr/>
        </p:nvSpPr>
        <p:spPr>
          <a:xfrm>
            <a:off x="1444752" y="3959352"/>
            <a:ext cx="4617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Connect with peers who share ideas, understand the profession and support your success.</a:t>
            </a:r>
            <a:endParaRPr lang="en-US" sz="930" dirty="0"/>
          </a:p>
        </p:txBody>
      </p:sp>
      <p:sp>
        <p:nvSpPr>
          <p:cNvPr id="22" name="Shape 19"/>
          <p:cNvSpPr/>
          <p:nvPr/>
        </p:nvSpPr>
        <p:spPr>
          <a:xfrm>
            <a:off x="1444752" y="4507992"/>
            <a:ext cx="4572000" cy="438912"/>
          </a:xfrm>
          <a:prstGeom prst="roundRect">
            <a:avLst/>
          </a:prstGeom>
          <a:solidFill>
            <a:srgbClr val="F6E8ED"/>
          </a:solidFill>
          <a:ln w="12700">
            <a:solidFill>
              <a:srgbClr val="C71E30">
                <a:alpha val="4500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581912" y="4626864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C71E30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Examples: </a:t>
            </a:r>
            <a:r>
              <a:rPr lang="en-US" sz="84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ANC, SNIC, virtual events and your state association.</a:t>
            </a:r>
            <a:endParaRPr lang="en-US" sz="840" dirty="0"/>
          </a:p>
        </p:txBody>
      </p:sp>
      <p:pic>
        <p:nvPicPr>
          <p:cNvPr id="24" name="Image 1" descr="/mnt/data/tmp_logo_deck/generated_image_349326EBA036_02.png"/>
          <p:cNvPicPr>
            <a:picLocks noChangeAspect="1"/>
          </p:cNvPicPr>
          <p:nvPr/>
        </p:nvPicPr>
        <p:blipFill>
          <a:blip r:embed="rId6"/>
          <a:srcRect l="23765" r="23765"/>
          <a:stretch/>
        </p:blipFill>
        <p:spPr>
          <a:xfrm>
            <a:off x="7818120" y="1234440"/>
            <a:ext cx="3886200" cy="4937760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7818120" y="5413248"/>
            <a:ext cx="3886200" cy="758952"/>
          </a:xfrm>
          <a:prstGeom prst="rect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8065008" y="557784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Practical tools. Professional community. More ways to lead.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0984687" y="73152"/>
            <a:ext cx="950976" cy="682507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551" y="109728"/>
            <a:ext cx="841248" cy="6093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901952" y="329184"/>
            <a:ext cx="5715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Strengthen Our Voice. Take Your Next Step.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12064" y="914400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Benefits 3–4 | Advocate for school nutrition and build momentum in your career.</a:t>
            </a:r>
            <a:endParaRPr lang="en-US" sz="1020" dirty="0"/>
          </a:p>
        </p:txBody>
      </p:sp>
      <p:sp>
        <p:nvSpPr>
          <p:cNvPr id="7" name="Text 4"/>
          <p:cNvSpPr/>
          <p:nvPr/>
        </p:nvSpPr>
        <p:spPr>
          <a:xfrm>
            <a:off x="9966960" y="6565392"/>
            <a:ext cx="18288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schoolnutrition.org</a:t>
            </a:r>
            <a:endParaRPr lang="en-US" sz="700" dirty="0"/>
          </a:p>
        </p:txBody>
      </p:sp>
      <p:sp>
        <p:nvSpPr>
          <p:cNvPr id="8" name="Shape 5"/>
          <p:cNvSpPr/>
          <p:nvPr/>
        </p:nvSpPr>
        <p:spPr>
          <a:xfrm>
            <a:off x="594360" y="1417320"/>
            <a:ext cx="5806440" cy="1755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804672" y="1645920"/>
            <a:ext cx="475488" cy="475488"/>
          </a:xfrm>
          <a:prstGeom prst="ellipse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04672" y="1746504"/>
            <a:ext cx="47548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8">
            <a:hlinkClick r:id="rId4"/>
          </p:cNvPr>
          <p:cNvSpPr/>
          <p:nvPr/>
        </p:nvSpPr>
        <p:spPr>
          <a:xfrm>
            <a:off x="1444752" y="1581912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Strengthen the Voice of School Nutrition</a:t>
            </a:r>
            <a:endParaRPr lang="en-US" sz="1550" dirty="0"/>
          </a:p>
        </p:txBody>
      </p:sp>
      <p:sp>
        <p:nvSpPr>
          <p:cNvPr id="12" name="Text 9">
            <a:hlinkClick r:id="rId4"/>
          </p:cNvPr>
          <p:cNvSpPr/>
          <p:nvPr/>
        </p:nvSpPr>
        <p:spPr>
          <a:xfrm>
            <a:off x="5230368" y="1627632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›</a:t>
            </a:r>
            <a:endParaRPr lang="en-US" sz="780" dirty="0"/>
          </a:p>
        </p:txBody>
      </p:sp>
      <p:sp>
        <p:nvSpPr>
          <p:cNvPr id="13" name="Text 10"/>
          <p:cNvSpPr/>
          <p:nvPr/>
        </p:nvSpPr>
        <p:spPr>
          <a:xfrm>
            <a:off x="1444752" y="1947672"/>
            <a:ext cx="4617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Join a nationwide network advocating for policies, resources and support for school meal programs.</a:t>
            </a:r>
            <a:endParaRPr lang="en-US" sz="930" dirty="0"/>
          </a:p>
        </p:txBody>
      </p:sp>
      <p:sp>
        <p:nvSpPr>
          <p:cNvPr id="14" name="Shape 11"/>
          <p:cNvSpPr/>
          <p:nvPr/>
        </p:nvSpPr>
        <p:spPr>
          <a:xfrm>
            <a:off x="1444752" y="2496312"/>
            <a:ext cx="4572000" cy="43891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>
                <a:alpha val="45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581912" y="2615184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5C0A55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Examples: </a:t>
            </a:r>
            <a:r>
              <a:rPr lang="en-US" sz="84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SNA Action Network, legislative updates, position papers and advocacy resources.</a:t>
            </a:r>
            <a:endParaRPr lang="en-US" sz="840" dirty="0"/>
          </a:p>
        </p:txBody>
      </p:sp>
      <p:sp>
        <p:nvSpPr>
          <p:cNvPr id="16" name="Shape 13"/>
          <p:cNvSpPr/>
          <p:nvPr/>
        </p:nvSpPr>
        <p:spPr>
          <a:xfrm>
            <a:off x="594360" y="3429000"/>
            <a:ext cx="5806440" cy="1755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3657600"/>
            <a:ext cx="475488" cy="475488"/>
          </a:xfrm>
          <a:prstGeom prst="ellipse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04672" y="3758184"/>
            <a:ext cx="47548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Text 16">
            <a:hlinkClick r:id="rId5"/>
          </p:cNvPr>
          <p:cNvSpPr/>
          <p:nvPr/>
        </p:nvSpPr>
        <p:spPr>
          <a:xfrm>
            <a:off x="1444752" y="3593592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Take the Next Step in Your Career</a:t>
            </a:r>
            <a:endParaRPr lang="en-US" sz="1550" dirty="0"/>
          </a:p>
        </p:txBody>
      </p:sp>
      <p:sp>
        <p:nvSpPr>
          <p:cNvPr id="20" name="Text 17">
            <a:hlinkClick r:id="rId5"/>
          </p:cNvPr>
          <p:cNvSpPr/>
          <p:nvPr/>
        </p:nvSpPr>
        <p:spPr>
          <a:xfrm>
            <a:off x="5230368" y="3639312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b="1" u="sng" dirty="0">
                <a:solidFill>
                  <a:srgbClr val="C71E30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›</a:t>
            </a:r>
            <a:endParaRPr lang="en-US" sz="780" dirty="0"/>
          </a:p>
        </p:txBody>
      </p:sp>
      <p:sp>
        <p:nvSpPr>
          <p:cNvPr id="21" name="Text 18"/>
          <p:cNvSpPr/>
          <p:nvPr/>
        </p:nvSpPr>
        <p:spPr>
          <a:xfrm>
            <a:off x="1444752" y="3959352"/>
            <a:ext cx="4617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Use career resources, leadership opportunities and professional pathways to grow.</a:t>
            </a:r>
            <a:endParaRPr lang="en-US" sz="930" dirty="0"/>
          </a:p>
        </p:txBody>
      </p:sp>
      <p:sp>
        <p:nvSpPr>
          <p:cNvPr id="22" name="Shape 19"/>
          <p:cNvSpPr/>
          <p:nvPr/>
        </p:nvSpPr>
        <p:spPr>
          <a:xfrm>
            <a:off x="1444752" y="4507992"/>
            <a:ext cx="4572000" cy="438912"/>
          </a:xfrm>
          <a:prstGeom prst="roundRect">
            <a:avLst/>
          </a:prstGeom>
          <a:solidFill>
            <a:srgbClr val="F6E8ED"/>
          </a:solidFill>
          <a:ln w="12700">
            <a:solidFill>
              <a:srgbClr val="C71E30">
                <a:alpha val="4500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581912" y="4626864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C71E30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Examples: </a:t>
            </a:r>
            <a:r>
              <a:rPr lang="en-US" sz="84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SNA Career Center, job listings, volunteer roles and conference learning.</a:t>
            </a:r>
            <a:endParaRPr lang="en-US" sz="840" dirty="0"/>
          </a:p>
        </p:txBody>
      </p:sp>
      <p:pic>
        <p:nvPicPr>
          <p:cNvPr id="24" name="Image 1" descr="/mnt/data/tmp_logo_deck/generated_image_349326EBA036_03.png"/>
          <p:cNvPicPr>
            <a:picLocks noChangeAspect="1"/>
          </p:cNvPicPr>
          <p:nvPr/>
        </p:nvPicPr>
        <p:blipFill>
          <a:blip r:embed="rId6"/>
          <a:srcRect l="23765" r="23765"/>
          <a:stretch/>
        </p:blipFill>
        <p:spPr>
          <a:xfrm>
            <a:off x="7818120" y="1234440"/>
            <a:ext cx="3886200" cy="4937760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7818120" y="5413248"/>
            <a:ext cx="3886200" cy="758952"/>
          </a:xfrm>
          <a:prstGeom prst="rect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8065008" y="557784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Practical tools. Professional community. More ways to lead.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0984687" y="73152"/>
            <a:ext cx="950976" cy="682507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551" y="109728"/>
            <a:ext cx="841248" cy="6093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901952" y="329184"/>
            <a:ext cx="5715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Earn Recognition. Showcase Your Impact.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12064" y="914400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Benefits 5–6 | Validate your expertise and make your program’s value visible.</a:t>
            </a:r>
            <a:endParaRPr lang="en-US" sz="1020" dirty="0"/>
          </a:p>
        </p:txBody>
      </p:sp>
      <p:sp>
        <p:nvSpPr>
          <p:cNvPr id="7" name="Text 4"/>
          <p:cNvSpPr/>
          <p:nvPr/>
        </p:nvSpPr>
        <p:spPr>
          <a:xfrm>
            <a:off x="9966960" y="6565392"/>
            <a:ext cx="18288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schoolnutrition.org</a:t>
            </a:r>
            <a:endParaRPr lang="en-US" sz="700" dirty="0"/>
          </a:p>
        </p:txBody>
      </p:sp>
      <p:sp>
        <p:nvSpPr>
          <p:cNvPr id="8" name="Shape 5"/>
          <p:cNvSpPr/>
          <p:nvPr/>
        </p:nvSpPr>
        <p:spPr>
          <a:xfrm>
            <a:off x="594360" y="1417320"/>
            <a:ext cx="5806440" cy="1755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804672" y="1645920"/>
            <a:ext cx="475488" cy="475488"/>
          </a:xfrm>
          <a:prstGeom prst="ellipse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04672" y="1746504"/>
            <a:ext cx="47548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8">
            <a:hlinkClick r:id="rId4"/>
          </p:cNvPr>
          <p:cNvSpPr/>
          <p:nvPr/>
        </p:nvSpPr>
        <p:spPr>
          <a:xfrm>
            <a:off x="1444752" y="1581912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Earn Recognition for Your Expertise</a:t>
            </a:r>
            <a:endParaRPr lang="en-US" sz="1550" dirty="0"/>
          </a:p>
        </p:txBody>
      </p:sp>
      <p:sp>
        <p:nvSpPr>
          <p:cNvPr id="12" name="Text 9">
            <a:hlinkClick r:id="rId4"/>
          </p:cNvPr>
          <p:cNvSpPr/>
          <p:nvPr/>
        </p:nvSpPr>
        <p:spPr>
          <a:xfrm>
            <a:off x="5230368" y="1627632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›</a:t>
            </a:r>
            <a:endParaRPr lang="en-US" sz="780" dirty="0"/>
          </a:p>
        </p:txBody>
      </p:sp>
      <p:sp>
        <p:nvSpPr>
          <p:cNvPr id="13" name="Text 10"/>
          <p:cNvSpPr/>
          <p:nvPr/>
        </p:nvSpPr>
        <p:spPr>
          <a:xfrm>
            <a:off x="1444752" y="1947672"/>
            <a:ext cx="4617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Demonstrate professional knowledge and achievements through recognized SNA programs.</a:t>
            </a:r>
            <a:endParaRPr lang="en-US" sz="930" dirty="0"/>
          </a:p>
        </p:txBody>
      </p:sp>
      <p:sp>
        <p:nvSpPr>
          <p:cNvPr id="14" name="Shape 11"/>
          <p:cNvSpPr/>
          <p:nvPr/>
        </p:nvSpPr>
        <p:spPr>
          <a:xfrm>
            <a:off x="1444752" y="2496312"/>
            <a:ext cx="4572000" cy="43891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>
                <a:alpha val="45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581912" y="2615184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5C0A55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Examples: </a:t>
            </a:r>
            <a:r>
              <a:rPr lang="en-US" sz="84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Certificate in School Nutrition, SNS credential, awards and scholarships.</a:t>
            </a:r>
            <a:endParaRPr lang="en-US" sz="840" dirty="0"/>
          </a:p>
        </p:txBody>
      </p:sp>
      <p:sp>
        <p:nvSpPr>
          <p:cNvPr id="16" name="Shape 13"/>
          <p:cNvSpPr/>
          <p:nvPr/>
        </p:nvSpPr>
        <p:spPr>
          <a:xfrm>
            <a:off x="594360" y="3429000"/>
            <a:ext cx="5806440" cy="1755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3657600"/>
            <a:ext cx="475488" cy="475488"/>
          </a:xfrm>
          <a:prstGeom prst="ellipse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04672" y="3758184"/>
            <a:ext cx="47548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Text 16">
            <a:hlinkClick r:id="rId5"/>
          </p:cNvPr>
          <p:cNvSpPr/>
          <p:nvPr/>
        </p:nvSpPr>
        <p:spPr>
          <a:xfrm>
            <a:off x="1444752" y="3593592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Showcase the Impact of Your Program</a:t>
            </a:r>
            <a:endParaRPr lang="en-US" sz="1550" dirty="0"/>
          </a:p>
        </p:txBody>
      </p:sp>
      <p:sp>
        <p:nvSpPr>
          <p:cNvPr id="20" name="Text 17">
            <a:hlinkClick r:id="rId5"/>
          </p:cNvPr>
          <p:cNvSpPr/>
          <p:nvPr/>
        </p:nvSpPr>
        <p:spPr>
          <a:xfrm>
            <a:off x="5230368" y="3639312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b="1" u="sng" dirty="0">
                <a:solidFill>
                  <a:srgbClr val="C71E30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›</a:t>
            </a:r>
            <a:endParaRPr lang="en-US" sz="780" dirty="0"/>
          </a:p>
        </p:txBody>
      </p:sp>
      <p:sp>
        <p:nvSpPr>
          <p:cNvPr id="21" name="Text 18"/>
          <p:cNvSpPr/>
          <p:nvPr/>
        </p:nvSpPr>
        <p:spPr>
          <a:xfrm>
            <a:off x="1444752" y="3959352"/>
            <a:ext cx="4617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Use communication tools and campaigns to build awareness and support for school meals.</a:t>
            </a:r>
            <a:endParaRPr lang="en-US" sz="930" dirty="0"/>
          </a:p>
        </p:txBody>
      </p:sp>
      <p:sp>
        <p:nvSpPr>
          <p:cNvPr id="22" name="Shape 19"/>
          <p:cNvSpPr/>
          <p:nvPr/>
        </p:nvSpPr>
        <p:spPr>
          <a:xfrm>
            <a:off x="1444752" y="4507992"/>
            <a:ext cx="4572000" cy="438912"/>
          </a:xfrm>
          <a:prstGeom prst="roundRect">
            <a:avLst/>
          </a:prstGeom>
          <a:solidFill>
            <a:srgbClr val="F6E8ED"/>
          </a:solidFill>
          <a:ln w="12700">
            <a:solidFill>
              <a:srgbClr val="C71E30">
                <a:alpha val="4500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581912" y="4626864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C71E30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Examples: </a:t>
            </a:r>
            <a:r>
              <a:rPr lang="en-US" sz="84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National School Lunch Week, School Breakfast Week, PR tools and campaign resources.</a:t>
            </a:r>
            <a:endParaRPr lang="en-US" sz="840" dirty="0"/>
          </a:p>
        </p:txBody>
      </p:sp>
      <p:pic>
        <p:nvPicPr>
          <p:cNvPr id="24" name="Image 1" descr="/mnt/data/tmp_logo_deck/generated_image_349326EBA036_04.png"/>
          <p:cNvPicPr>
            <a:picLocks noChangeAspect="1"/>
          </p:cNvPicPr>
          <p:nvPr/>
        </p:nvPicPr>
        <p:blipFill>
          <a:blip r:embed="rId6"/>
          <a:srcRect l="23765" r="23765"/>
          <a:stretch/>
        </p:blipFill>
        <p:spPr>
          <a:xfrm>
            <a:off x="7818120" y="1234440"/>
            <a:ext cx="3886200" cy="4937760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7818120" y="5413248"/>
            <a:ext cx="3886200" cy="758952"/>
          </a:xfrm>
          <a:prstGeom prst="rect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8065008" y="557784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Practical tools. Professional community. More ways to lead.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0984687" y="73152"/>
            <a:ext cx="950976" cy="682507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551" y="109728"/>
            <a:ext cx="841248" cy="6093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901952" y="329184"/>
            <a:ext cx="5715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Stay Ready. Invest in Yourself and Others.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12064" y="914400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Benefits 7–8 | Stay informed and make your membership investment go further.</a:t>
            </a:r>
            <a:endParaRPr lang="en-US" sz="1020" dirty="0"/>
          </a:p>
        </p:txBody>
      </p:sp>
      <p:sp>
        <p:nvSpPr>
          <p:cNvPr id="7" name="Text 4"/>
          <p:cNvSpPr/>
          <p:nvPr/>
        </p:nvSpPr>
        <p:spPr>
          <a:xfrm>
            <a:off x="9966960" y="6565392"/>
            <a:ext cx="18288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schoolnutrition.org</a:t>
            </a:r>
            <a:endParaRPr lang="en-US" sz="700" dirty="0"/>
          </a:p>
        </p:txBody>
      </p:sp>
      <p:sp>
        <p:nvSpPr>
          <p:cNvPr id="8" name="Shape 5"/>
          <p:cNvSpPr/>
          <p:nvPr/>
        </p:nvSpPr>
        <p:spPr>
          <a:xfrm>
            <a:off x="594360" y="1417320"/>
            <a:ext cx="5806440" cy="1755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804672" y="1645920"/>
            <a:ext cx="475488" cy="475488"/>
          </a:xfrm>
          <a:prstGeom prst="ellipse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04672" y="1746504"/>
            <a:ext cx="47548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8">
            <a:hlinkClick r:id="rId4"/>
          </p:cNvPr>
          <p:cNvSpPr/>
          <p:nvPr/>
        </p:nvSpPr>
        <p:spPr>
          <a:xfrm>
            <a:off x="1444752" y="1581912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Stay Ready for What’s Next</a:t>
            </a:r>
            <a:endParaRPr lang="en-US" sz="1550" dirty="0"/>
          </a:p>
        </p:txBody>
      </p:sp>
      <p:sp>
        <p:nvSpPr>
          <p:cNvPr id="12" name="Text 9">
            <a:hlinkClick r:id="rId4"/>
          </p:cNvPr>
          <p:cNvSpPr/>
          <p:nvPr/>
        </p:nvSpPr>
        <p:spPr>
          <a:xfrm>
            <a:off x="5230368" y="1627632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›</a:t>
            </a:r>
            <a:endParaRPr lang="en-US" sz="780" dirty="0"/>
          </a:p>
        </p:txBody>
      </p:sp>
      <p:sp>
        <p:nvSpPr>
          <p:cNvPr id="13" name="Text 10"/>
          <p:cNvSpPr/>
          <p:nvPr/>
        </p:nvSpPr>
        <p:spPr>
          <a:xfrm>
            <a:off x="1444752" y="1947672"/>
            <a:ext cx="4617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Receive timely news, trends, ideas and updates to understand changes affecting the profession.</a:t>
            </a:r>
            <a:endParaRPr lang="en-US" sz="930" dirty="0"/>
          </a:p>
        </p:txBody>
      </p:sp>
      <p:sp>
        <p:nvSpPr>
          <p:cNvPr id="14" name="Shape 11"/>
          <p:cNvSpPr/>
          <p:nvPr/>
        </p:nvSpPr>
        <p:spPr>
          <a:xfrm>
            <a:off x="1444752" y="2496312"/>
            <a:ext cx="4572000" cy="43891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>
                <a:alpha val="45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581912" y="2615184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5C0A55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Examples: </a:t>
            </a:r>
            <a:r>
              <a:rPr lang="en-US" sz="84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School Nutrition Magazine, SNA SmartBrief, e-newsletters, research and policy updates.</a:t>
            </a:r>
            <a:endParaRPr lang="en-US" sz="840" dirty="0"/>
          </a:p>
        </p:txBody>
      </p:sp>
      <p:sp>
        <p:nvSpPr>
          <p:cNvPr id="16" name="Shape 13"/>
          <p:cNvSpPr/>
          <p:nvPr/>
        </p:nvSpPr>
        <p:spPr>
          <a:xfrm>
            <a:off x="594360" y="3429000"/>
            <a:ext cx="5806440" cy="1755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3657600"/>
            <a:ext cx="475488" cy="475488"/>
          </a:xfrm>
          <a:prstGeom prst="ellipse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04672" y="3758184"/>
            <a:ext cx="47548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8</a:t>
            </a:r>
            <a:endParaRPr lang="en-US" sz="1100" dirty="0"/>
          </a:p>
        </p:txBody>
      </p:sp>
      <p:sp>
        <p:nvSpPr>
          <p:cNvPr id="19" name="Text 16">
            <a:hlinkClick r:id="rId5"/>
          </p:cNvPr>
          <p:cNvSpPr/>
          <p:nvPr/>
        </p:nvSpPr>
        <p:spPr>
          <a:xfrm>
            <a:off x="1444752" y="3593592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550" b="1" u="sng" dirty="0">
                <a:solidFill>
                  <a:srgbClr val="5C0A55"/>
                </a:solidFill>
                <a:latin typeface="Red Hat Display"/>
                <a:ea typeface="Red Hat Display" pitchFamily="34" charset="-122"/>
                <a:cs typeface="Red Hat Display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Make an Investment in Yourself and Others</a:t>
            </a:r>
            <a:endParaRPr lang="en-US" sz="1550" dirty="0">
              <a:latin typeface="Red Hat Display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0" name="Text 17">
            <a:hlinkClick r:id="rId5"/>
          </p:cNvPr>
          <p:cNvSpPr/>
          <p:nvPr/>
        </p:nvSpPr>
        <p:spPr>
          <a:xfrm>
            <a:off x="5230368" y="3639312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u="sng" dirty="0">
                <a:solidFill>
                  <a:srgbClr val="C71E30"/>
                </a:solidFill>
                <a:latin typeface="Red Hat Display"/>
                <a:ea typeface="Red Hat Display" pitchFamily="34" charset="-122"/>
                <a:cs typeface="Red Hat Display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›</a:t>
            </a:r>
            <a:endParaRPr lang="en-US" sz="750" dirty="0">
              <a:latin typeface="Red Hat Display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1" name="Text 18"/>
          <p:cNvSpPr/>
          <p:nvPr/>
        </p:nvSpPr>
        <p:spPr>
          <a:xfrm>
            <a:off x="1444752" y="3959352"/>
            <a:ext cx="4617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Access savings, exclusive resources and opportunities that provide value all year.</a:t>
            </a:r>
            <a:endParaRPr lang="en-US" sz="930" dirty="0"/>
          </a:p>
        </p:txBody>
      </p:sp>
      <p:sp>
        <p:nvSpPr>
          <p:cNvPr id="22" name="Shape 19"/>
          <p:cNvSpPr/>
          <p:nvPr/>
        </p:nvSpPr>
        <p:spPr>
          <a:xfrm>
            <a:off x="1444752" y="4507992"/>
            <a:ext cx="4572000" cy="438912"/>
          </a:xfrm>
          <a:prstGeom prst="roundRect">
            <a:avLst/>
          </a:prstGeom>
          <a:solidFill>
            <a:srgbClr val="F6E8ED"/>
          </a:solidFill>
          <a:ln w="12700">
            <a:solidFill>
              <a:srgbClr val="C71E30">
                <a:alpha val="4500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581912" y="4626864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C71E30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Examples: </a:t>
            </a:r>
            <a:r>
              <a:rPr lang="en-US" sz="84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Member pricing, scholarships, grants, awards and Pay It Forward.</a:t>
            </a:r>
            <a:endParaRPr lang="en-US" sz="840" dirty="0"/>
          </a:p>
        </p:txBody>
      </p:sp>
      <p:pic>
        <p:nvPicPr>
          <p:cNvPr id="24" name="Image 1" descr="/mnt/data/tmp_logo_deck/generated_image_349326EBA036_05.png"/>
          <p:cNvPicPr>
            <a:picLocks noChangeAspect="1"/>
          </p:cNvPicPr>
          <p:nvPr/>
        </p:nvPicPr>
        <p:blipFill>
          <a:blip r:embed="rId7"/>
          <a:srcRect l="23765" r="23765"/>
          <a:stretch/>
        </p:blipFill>
        <p:spPr>
          <a:xfrm>
            <a:off x="7818120" y="1234440"/>
            <a:ext cx="3886200" cy="4937760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7818120" y="5413248"/>
            <a:ext cx="3886200" cy="758952"/>
          </a:xfrm>
          <a:prstGeom prst="rect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8065008" y="557784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Practical tools. Professional community. More ways to lead.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0984687" y="73152"/>
            <a:ext cx="950976" cy="682507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551" y="109728"/>
            <a:ext cx="841248" cy="6093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901952" y="329184"/>
            <a:ext cx="5715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Personalize Your SNA Member Portal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12064" y="914400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Choose your interests so SNA can connect you with benefits, resources and opportunities that fit your goals.</a:t>
            </a:r>
            <a:endParaRPr lang="en-US" sz="1020" dirty="0"/>
          </a:p>
        </p:txBody>
      </p:sp>
      <p:sp>
        <p:nvSpPr>
          <p:cNvPr id="7" name="Text 4"/>
          <p:cNvSpPr/>
          <p:nvPr/>
        </p:nvSpPr>
        <p:spPr>
          <a:xfrm>
            <a:off x="9966960" y="6565392"/>
            <a:ext cx="18288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schoolnutrition.org</a:t>
            </a:r>
            <a:endParaRPr lang="en-US" sz="700" dirty="0"/>
          </a:p>
        </p:txBody>
      </p:sp>
      <p:sp>
        <p:nvSpPr>
          <p:cNvPr id="8" name="Shape 5"/>
          <p:cNvSpPr/>
          <p:nvPr/>
        </p:nvSpPr>
        <p:spPr>
          <a:xfrm>
            <a:off x="640080" y="1417320"/>
            <a:ext cx="617220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960120" y="1755648"/>
            <a:ext cx="5440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Make your membership experience more relevant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60120" y="2331720"/>
            <a:ext cx="5440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In your portal profile, select and update your professional development and product interests. These choices help SNA surface information that reflects your role, career goals and areas of interest.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960120" y="3520440"/>
            <a:ext cx="5394960" cy="107899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>
                <a:alpha val="55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207008" y="3794760"/>
            <a:ext cx="49194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5C0A55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Why it matters: </a:t>
            </a:r>
            <a:r>
              <a:rPr lang="en-US" sz="115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Keeping your interests current can help you discover more of what SNA offers and receive tailored member benefit promotions and information aligned with your interests.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960120" y="4983480"/>
            <a:ext cx="2331720" cy="566928"/>
          </a:xfrm>
          <a:prstGeom prst="round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14" name="Text 11">
            <a:hlinkClick r:id="rId4"/>
          </p:cNvPr>
          <p:cNvSpPr/>
          <p:nvPr/>
        </p:nvSpPr>
        <p:spPr>
          <a:xfrm>
            <a:off x="1115568" y="5193792"/>
            <a:ext cx="202996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b="1" u="sng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THE MEMBER PORTAL</a:t>
            </a:r>
            <a:endParaRPr lang="en-US" sz="980" dirty="0"/>
          </a:p>
        </p:txBody>
      </p:sp>
      <p:sp>
        <p:nvSpPr>
          <p:cNvPr id="15" name="Text 12">
            <a:hlinkClick r:id="rId4"/>
          </p:cNvPr>
          <p:cNvSpPr/>
          <p:nvPr/>
        </p:nvSpPr>
        <p:spPr>
          <a:xfrm>
            <a:off x="3520440" y="5166360"/>
            <a:ext cx="2423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u="sng" dirty="0">
                <a:solidFill>
                  <a:srgbClr val="5C0A55"/>
                </a:solidFill>
                <a:latin typeface="Aleo" pitchFamily="34" charset="0"/>
                <a:ea typeface="Aleo" pitchFamily="34" charset="-122"/>
                <a:cs typeface="Aleo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my.schoolnutrition.org</a:t>
            </a:r>
            <a:endParaRPr lang="en-US" sz="1050" dirty="0"/>
          </a:p>
        </p:txBody>
      </p:sp>
      <p:pic>
        <p:nvPicPr>
          <p:cNvPr id="16" name="Image 1" descr="/mnt/data/tmp_logo_deck/portal_visual.png"/>
          <p:cNvPicPr>
            <a:picLocks noChangeAspect="1"/>
          </p:cNvPicPr>
          <p:nvPr/>
        </p:nvPicPr>
        <p:blipFill>
          <a:blip r:embed="rId5"/>
          <a:srcRect l="19024" r="19024"/>
          <a:stretch/>
        </p:blipFill>
        <p:spPr>
          <a:xfrm>
            <a:off x="7498080" y="1417320"/>
            <a:ext cx="4206240" cy="4526280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7498080" y="5230368"/>
            <a:ext cx="4206240" cy="713232"/>
          </a:xfrm>
          <a:prstGeom prst="rect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7818120" y="5449824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Update your interests anytime as your role and goals change.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5C0A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tmp_logo_deck/generated_image_349326EBA036_06.png"/>
          <p:cNvPicPr>
            <a:picLocks noChangeAspect="1"/>
          </p:cNvPicPr>
          <p:nvPr/>
        </p:nvPicPr>
        <p:blipFill>
          <a:blip r:embed="rId3"/>
          <a:srcRect l="19422" r="19422"/>
          <a:stretch/>
        </p:blipFill>
        <p:spPr>
          <a:xfrm>
            <a:off x="5897880" y="0"/>
            <a:ext cx="629107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6172200" y="0"/>
            <a:ext cx="411480" cy="6858000"/>
          </a:xfrm>
          <a:prstGeom prst="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0984687" y="73152"/>
            <a:ext cx="950976" cy="682507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" name="Image 1" descr="/mnt/data/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9551" y="109728"/>
            <a:ext cx="841248" cy="60935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00584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Put Your Benefits</a:t>
            </a:r>
            <a:endParaRPr lang="en-US" sz="3300" dirty="0"/>
          </a:p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to Work</a:t>
            </a:r>
            <a:endParaRPr lang="en-US" sz="3300" dirty="0"/>
          </a:p>
        </p:txBody>
      </p:sp>
      <p:sp>
        <p:nvSpPr>
          <p:cNvPr id="8" name="Text 4"/>
          <p:cNvSpPr/>
          <p:nvPr/>
        </p:nvSpPr>
        <p:spPr>
          <a:xfrm>
            <a:off x="713232" y="2423160"/>
            <a:ext cx="4526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1EAF0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Choose one benefit that supports your next goal, then explore everything your membership offers.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713232" y="3767328"/>
            <a:ext cx="2286000" cy="530352"/>
          </a:xfrm>
          <a:prstGeom prst="round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41248" y="3959352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Red Hat Display"/>
                <a:ea typeface="Red Hat Display" pitchFamily="34" charset="-122"/>
                <a:cs typeface="Red Hat Display" pitchFamily="34" charset="-120"/>
                <a:hlinkClick r:id="rId5"/>
              </a:rPr>
              <a:t>EXPLORE MEMBER BENEFITS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Red Hat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le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Red Hat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le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93D195E7C0384E936F42ABEE88616B" ma:contentTypeVersion="18" ma:contentTypeDescription="Create a new document." ma:contentTypeScope="" ma:versionID="c62e72b8a9a1a82068a1669701b08857">
  <xsd:schema xmlns:xsd="http://www.w3.org/2001/XMLSchema" xmlns:xs="http://www.w3.org/2001/XMLSchema" xmlns:p="http://schemas.microsoft.com/office/2006/metadata/properties" xmlns:ns2="4f38da1e-725c-4954-9c7a-d8e05b61adab" xmlns:ns3="6aacb299-deae-4fd3-8c4c-18b23683f79d" targetNamespace="http://schemas.microsoft.com/office/2006/metadata/properties" ma:root="true" ma:fieldsID="2644d004feae39c8d6cbcb43a9417bb7" ns2:_="" ns3:_="">
    <xsd:import namespace="4f38da1e-725c-4954-9c7a-d8e05b61adab"/>
    <xsd:import namespace="6aacb299-deae-4fd3-8c4c-18b23683f7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38da1e-725c-4954-9c7a-d8e05b61ad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d32756e-2ce1-4283-af61-e57536a9f8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ate" ma:index="25" nillable="true" ma:displayName="Date " ma:format="DateOnly" ma:internalName="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acb299-deae-4fd3-8c4c-18b23683f79d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ff5628b9-a474-4df2-b6de-0e7c1676bf6a}" ma:internalName="TaxCatchAll" ma:showField="CatchAllData" ma:web="6aacb299-deae-4fd3-8c4c-18b23683f7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aacb299-deae-4fd3-8c4c-18b23683f79d" xsi:nil="true"/>
    <lcf76f155ced4ddcb4097134ff3c332f xmlns="4f38da1e-725c-4954-9c7a-d8e05b61adab">
      <Terms xmlns="http://schemas.microsoft.com/office/infopath/2007/PartnerControls"/>
    </lcf76f155ced4ddcb4097134ff3c332f>
    <Date xmlns="4f38da1e-725c-4954-9c7a-d8e05b61ada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8F618C-D2AE-4A47-8926-ABA125A6A9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38da1e-725c-4954-9c7a-d8e05b61adab"/>
    <ds:schemaRef ds:uri="6aacb299-deae-4fd3-8c4c-18b23683f7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23507B8-A456-40FD-8821-22195B2511D7}">
  <ds:schemaRefs>
    <ds:schemaRef ds:uri="http://schemas.microsoft.com/office/2006/metadata/properties"/>
    <ds:schemaRef ds:uri="http://schemas.microsoft.com/office/infopath/2007/PartnerControls"/>
    <ds:schemaRef ds:uri="6aacb299-deae-4fd3-8c4c-18b23683f79d"/>
    <ds:schemaRef ds:uri="4f38da1e-725c-4954-9c7a-d8e05b61adab"/>
  </ds:schemaRefs>
</ds:datastoreItem>
</file>

<file path=customXml/itemProps3.xml><?xml version="1.0" encoding="utf-8"?>
<ds:datastoreItem xmlns:ds="http://schemas.openxmlformats.org/officeDocument/2006/customXml" ds:itemID="{A87A7F12-2FE7-4088-AFB5-3D8548D71C8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Reasons You Belong with SNA</dc:title>
  <dc:subject>PptxGenJS Presentation</dc:subject>
  <dc:creator>Zuri Whitney</dc:creator>
  <cp:lastModifiedBy>Zuri Whitney</cp:lastModifiedBy>
  <cp:revision>17</cp:revision>
  <dcterms:created xsi:type="dcterms:W3CDTF">2026-09-29T18:05:37Z</dcterms:created>
  <dcterms:modified xsi:type="dcterms:W3CDTF">2026-10-12T18:00:05Z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0x010100DA93D195E7C0384E936F42ABEE88616B</vt:lpwstr>
  </property>
  <property fmtid="{D5CDD505-2E9C-101B-9397-08002B2CF9AE}" pid="3" name="_SourceUrl">
    <vt:lpwstr/>
  </property>
  <property fmtid="{D5CDD505-2E9C-101B-9397-08002B2CF9AE}" pid="4" name="_SharedFileIndex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_activity">
    <vt:lpwstr>{"FileActivityType":"9","FileActivityTimeStamp":"2026-09-29T18:05:41.057Z","FileActivityUsersOnPage":[{"DisplayName":"Zuri Whitney","Id":"zwhitney@schoolnutrition.org"}],"FileActivityNavigationId":null}</vt:lpwstr>
  </property>
  <property fmtid="{D5CDD505-2E9C-101B-9397-08002B2CF9AE}" pid="8" name="TriggerFlowInfo">
    <vt:lpwstr/>
  </property>
</Properties>
</file>