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5_47E61E39.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4"/>
  </p:sldMasterIdLst>
  <p:notesMasterIdLst>
    <p:notesMasterId r:id="rId20"/>
  </p:notesMasterIdLst>
  <p:sldIdLst>
    <p:sldId id="256" r:id="rId5"/>
    <p:sldId id="257" r:id="rId6"/>
    <p:sldId id="258" r:id="rId7"/>
    <p:sldId id="260" r:id="rId8"/>
    <p:sldId id="261" r:id="rId9"/>
    <p:sldId id="262" r:id="rId10"/>
    <p:sldId id="263" r:id="rId11"/>
    <p:sldId id="264" r:id="rId12"/>
    <p:sldId id="265" r:id="rId13"/>
    <p:sldId id="266" r:id="rId14"/>
    <p:sldId id="271" r:id="rId15"/>
    <p:sldId id="272" r:id="rId16"/>
    <p:sldId id="270" r:id="rId17"/>
    <p:sldId id="269" r:id="rId18"/>
    <p:sldId id="26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A7C21D-3360-D240-CF91-98535EB8AA10}" name="Erin Cohn" initials="EC" userId="S::ecohn@schoolnutrition.org::d3aed520-954e-4831-9387-a9c0751e81a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D5B62B-0FAD-6AE3-245A-CBD27A48BF86}" v="365" dt="2026-04-28T18:00:57.333"/>
    <p1510:client id="{2063BFAC-17FD-4EB1-9CB4-C5659E0D53AF}" v="1" dt="2026-04-29T14:44:35.4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076" autoAdjust="0"/>
  </p:normalViewPr>
  <p:slideViewPr>
    <p:cSldViewPr snapToGrid="0">
      <p:cViewPr varScale="1">
        <p:scale>
          <a:sx n="81" d="100"/>
          <a:sy n="81" d="100"/>
        </p:scale>
        <p:origin x="167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omments/modernComment_105_47E61E39.xml><?xml version="1.0" encoding="utf-8"?>
<p188:cmLst xmlns:a="http://schemas.openxmlformats.org/drawingml/2006/main" xmlns:r="http://schemas.openxmlformats.org/officeDocument/2006/relationships" xmlns:p188="http://schemas.microsoft.com/office/powerpoint/2018/8/main">
  <p188:cm id="{3A45E120-2D14-4ADE-A7D9-DDFA186A5F98}" authorId="{13A7C21D-3360-D240-CF91-98535EB8AA10}" status="resolved" created="2022-08-16T16:30:09.913" complete="100000">
    <ac:txMkLst xmlns:ac="http://schemas.microsoft.com/office/drawing/2013/main/command">
      <pc:docMk xmlns:pc="http://schemas.microsoft.com/office/powerpoint/2013/main/command"/>
      <pc:sldMk xmlns:pc="http://schemas.microsoft.com/office/powerpoint/2013/main/command" cId="1206263353" sldId="261"/>
      <ac:spMk id="2" creationId="{87F5B53E-207D-CED6-0986-E89FCEDD3077}"/>
      <ac:txMk cp="0" len="3">
        <ac:context len="23" hash="580973301"/>
      </ac:txMk>
    </ac:txMkLst>
    <p188:pos x="4245428" y="1106714"/>
    <p188:txBody>
      <a:bodyPr/>
      <a:lstStyle/>
      <a:p>
        <a:r>
          <a:rPr lang="en-US"/>
          <a:t>Will need to update with new language/graphics from the website once the application has been integrated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27CB52-30CD-4B91-9889-E4D28F827878}" type="datetimeFigureOut">
              <a:t>4/30/2026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F37C63-0AAE-4A2D-BB8E-0592003F7BD6}" type="slidenum">
              <a:t>‹#›</a:t>
            </a:fld>
            <a:endParaRPr lang="en-US"/>
          </a:p>
        </p:txBody>
      </p:sp>
    </p:spTree>
    <p:extLst>
      <p:ext uri="{BB962C8B-B14F-4D97-AF65-F5344CB8AC3E}">
        <p14:creationId xmlns:p14="http://schemas.microsoft.com/office/powerpoint/2010/main" val="1588444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choolnutrition.org/resources/resource-librar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choolnutrition.org/news-publications/sn-magazin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choolnutrition.org/news-publications/sn-magazin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choolnutrition.org/about-us/sna-membership/membership-recruitment/#suppor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choolnutrition.org/about-us/sna-membership/join-renew/"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choolnutrition.org/careers-training/professional-developmen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choolnutrition.org/conferences-event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choolnutrition.org/advocac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choolnutrition.org/careers-training/certificate-credentialin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choolnutrition.org/news-publications/sn-magazin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mn-lt"/>
              </a:rPr>
              <a:t>Welcome/Intros</a:t>
            </a:r>
          </a:p>
          <a:p>
            <a:pPr marL="171450" indent="-171450">
              <a:buFont typeface="Arial"/>
              <a:buChar char="•"/>
            </a:pPr>
            <a:r>
              <a:rPr lang="en-US" dirty="0">
                <a:cs typeface="+mn-lt"/>
              </a:rPr>
              <a:t>Who</a:t>
            </a:r>
            <a:r>
              <a:rPr lang="en-US" dirty="0"/>
              <a:t> here is a member? {ask for hands}</a:t>
            </a:r>
            <a:endParaRPr lang="en-US" dirty="0">
              <a:cs typeface="Calibri" panose="020F0502020204030204"/>
            </a:endParaRPr>
          </a:p>
          <a:p>
            <a:pPr marL="171450" indent="-171450">
              <a:buFont typeface="Arial"/>
              <a:buChar char="•"/>
            </a:pPr>
            <a:r>
              <a:rPr lang="en-US" dirty="0"/>
              <a:t>We’re going to talk about many of the benefits of SNA membership and why you should become a member of SNA if you aren’t one already. </a:t>
            </a:r>
            <a:endParaRPr lang="en-US" dirty="0">
              <a:cs typeface="Calibri"/>
            </a:endParaRPr>
          </a:p>
        </p:txBody>
      </p:sp>
      <p:sp>
        <p:nvSpPr>
          <p:cNvPr id="4" name="Slide Number Placeholder 3"/>
          <p:cNvSpPr>
            <a:spLocks noGrp="1"/>
          </p:cNvSpPr>
          <p:nvPr>
            <p:ph type="sldNum" sz="quarter" idx="5"/>
          </p:nvPr>
        </p:nvSpPr>
        <p:spPr/>
        <p:txBody>
          <a:bodyPr/>
          <a:lstStyle/>
          <a:p>
            <a:fld id="{C4F37C63-0AAE-4A2D-BB8E-0592003F7BD6}" type="slidenum">
              <a:rPr lang="en-US"/>
              <a:t>1</a:t>
            </a:fld>
            <a:endParaRPr lang="en-US"/>
          </a:p>
        </p:txBody>
      </p:sp>
    </p:spTree>
    <p:extLst>
      <p:ext uri="{BB962C8B-B14F-4D97-AF65-F5344CB8AC3E}">
        <p14:creationId xmlns:p14="http://schemas.microsoft.com/office/powerpoint/2010/main" val="1830847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dirty="0">
                <a:hlinkClick r:id="rId3"/>
              </a:rPr>
              <a:t>Resource Library - School Nutrition Association</a:t>
            </a:r>
          </a:p>
          <a:p>
            <a:pPr marL="171450" indent="-171450">
              <a:buFont typeface="Arial"/>
              <a:buChar char="•"/>
            </a:pPr>
            <a:endParaRPr lang="en-US" dirty="0">
              <a:hlinkClick r:id="rId3"/>
            </a:endParaRPr>
          </a:p>
          <a:p>
            <a:pPr marL="171450" indent="-171450">
              <a:buFont typeface="Arial"/>
              <a:buChar char="•"/>
            </a:pPr>
            <a:r>
              <a:rPr lang="en-US" dirty="0"/>
              <a:t>"You have an unwavering commitment to feeding students. SNA is here to provide the resources you need to grow your school meals program to its greatest potential. From School Lunch Hero Day to membership recruitment, the SNA website has everything you need to get involved!”</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C4F37C63-0AAE-4A2D-BB8E-0592003F7BD6}" type="slidenum">
              <a:t>10</a:t>
            </a:fld>
            <a:endParaRPr lang="en-US"/>
          </a:p>
        </p:txBody>
      </p:sp>
    </p:spTree>
    <p:extLst>
      <p:ext uri="{BB962C8B-B14F-4D97-AF65-F5344CB8AC3E}">
        <p14:creationId xmlns:p14="http://schemas.microsoft.com/office/powerpoint/2010/main" val="194121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dirty="0">
                <a:hlinkClick r:id="rId3"/>
              </a:rPr>
              <a:t>School Nutrition Magazine - School Nutrition Association </a:t>
            </a:r>
            <a:endParaRPr lang="en-US" b="1"/>
          </a:p>
          <a:p>
            <a:pPr lvl="1" indent="-171450">
              <a:buFont typeface="Arial"/>
              <a:buChar char="•"/>
            </a:pPr>
            <a:endParaRPr lang="en-US">
              <a:cs typeface="Calibri" panose="020F0502020204030204"/>
            </a:endParaRPr>
          </a:p>
          <a:p>
            <a:pPr>
              <a:buFont typeface="Arial"/>
              <a:buChar char="•"/>
            </a:pPr>
            <a:r>
              <a:rPr lang="en-US" dirty="0"/>
              <a:t>"School Nutrition magazine is the flagship publication of the Association and the go-to resource for solutions and strategies for K-12 food service professionals."</a:t>
            </a:r>
            <a:endParaRPr lang="en-US" dirty="0">
              <a:cs typeface="Calibri"/>
            </a:endParaRPr>
          </a:p>
          <a:p>
            <a:pPr>
              <a:buFont typeface="Arial"/>
              <a:buChar char="•"/>
            </a:pPr>
            <a:r>
              <a:rPr lang="en-US" dirty="0"/>
              <a:t>"Every issue ever published is available on SNA’s website (including a robust Recipe Library!)"</a:t>
            </a:r>
            <a:endParaRPr lang="en-US" dirty="0">
              <a:cs typeface="Calibri" panose="020F0502020204030204"/>
            </a:endParaRPr>
          </a:p>
          <a:p>
            <a:pPr lvl="1" indent="-171450">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C4F37C63-0AAE-4A2D-BB8E-0592003F7BD6}" type="slidenum">
              <a:t>11</a:t>
            </a:fld>
            <a:endParaRPr lang="en-US"/>
          </a:p>
        </p:txBody>
      </p:sp>
    </p:spTree>
    <p:extLst>
      <p:ext uri="{BB962C8B-B14F-4D97-AF65-F5344CB8AC3E}">
        <p14:creationId xmlns:p14="http://schemas.microsoft.com/office/powerpoint/2010/main" val="4081203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D42E5-D14F-DB70-E9A9-5CF047FD5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8DF651-516E-C2A5-52A9-F2EFD8038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3DCC6-169A-4FA4-B2A3-D4747B087272}"/>
              </a:ext>
            </a:extLst>
          </p:cNvPr>
          <p:cNvSpPr>
            <a:spLocks noGrp="1"/>
          </p:cNvSpPr>
          <p:nvPr>
            <p:ph type="body" idx="1"/>
          </p:nvPr>
        </p:nvSpPr>
        <p:spPr/>
        <p:txBody>
          <a:bodyPr/>
          <a:lstStyle/>
          <a:p>
            <a:pPr marL="171450" indent="-171450">
              <a:buFont typeface="Arial"/>
              <a:buChar char="•"/>
            </a:pPr>
            <a:r>
              <a:rPr lang="en-US" b="1" dirty="0">
                <a:hlinkClick r:id="rId3"/>
              </a:rPr>
              <a:t>School Nutrition Magazine - School Nutrition Association </a:t>
            </a:r>
            <a:endParaRPr lang="en-US" b="1"/>
          </a:p>
          <a:p>
            <a:pPr lvl="1" indent="-171450">
              <a:buFont typeface="Arial"/>
              <a:buChar char="•"/>
            </a:pPr>
            <a:endParaRPr lang="en-US">
              <a:cs typeface="Calibri" panose="020F0502020204030204"/>
            </a:endParaRPr>
          </a:p>
          <a:p>
            <a:pPr>
              <a:buFont typeface="Arial"/>
              <a:buChar char="•"/>
            </a:pPr>
            <a:r>
              <a:rPr lang="en-US" dirty="0"/>
              <a:t>"School Nutrition magazine is the flagship publication of the Association and the go-to resource for solutions and strategies for K-12 food service professionals."</a:t>
            </a:r>
            <a:endParaRPr lang="en-US" dirty="0">
              <a:cs typeface="Calibri"/>
            </a:endParaRPr>
          </a:p>
          <a:p>
            <a:pPr>
              <a:buFont typeface="Arial"/>
              <a:buChar char="•"/>
            </a:pPr>
            <a:r>
              <a:rPr lang="en-US" dirty="0"/>
              <a:t>"Every issue ever published is available on SNA’s website (including a robust Recipe Library!)"</a:t>
            </a:r>
            <a:endParaRPr lang="en-US" dirty="0">
              <a:cs typeface="Calibri" panose="020F0502020204030204"/>
            </a:endParaRPr>
          </a:p>
          <a:p>
            <a:pPr lvl="1" indent="-171450">
              <a:buFont typeface="Arial"/>
              <a:buChar char="•"/>
            </a:pPr>
            <a:endParaRPr lang="en-US">
              <a:cs typeface="Calibri" panose="020F0502020204030204"/>
            </a:endParaRPr>
          </a:p>
        </p:txBody>
      </p:sp>
      <p:sp>
        <p:nvSpPr>
          <p:cNvPr id="4" name="Slide Number Placeholder 3">
            <a:extLst>
              <a:ext uri="{FF2B5EF4-FFF2-40B4-BE49-F238E27FC236}">
                <a16:creationId xmlns:a16="http://schemas.microsoft.com/office/drawing/2014/main" id="{1F78F387-316C-2E9D-9273-34848C27090D}"/>
              </a:ext>
            </a:extLst>
          </p:cNvPr>
          <p:cNvSpPr>
            <a:spLocks noGrp="1"/>
          </p:cNvSpPr>
          <p:nvPr>
            <p:ph type="sldNum" sz="quarter" idx="5"/>
          </p:nvPr>
        </p:nvSpPr>
        <p:spPr/>
        <p:txBody>
          <a:bodyPr/>
          <a:lstStyle/>
          <a:p>
            <a:fld id="{C4F37C63-0AAE-4A2D-BB8E-0592003F7BD6}" type="slidenum">
              <a:t>12</a:t>
            </a:fld>
            <a:endParaRPr lang="en-US"/>
          </a:p>
        </p:txBody>
      </p:sp>
    </p:spTree>
    <p:extLst>
      <p:ext uri="{BB962C8B-B14F-4D97-AF65-F5344CB8AC3E}">
        <p14:creationId xmlns:p14="http://schemas.microsoft.com/office/powerpoint/2010/main" val="3220279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b="1" dirty="0">
                <a:hlinkClick r:id="rId3"/>
              </a:rPr>
              <a:t>Membership Recruitment - School Nutrition Association</a:t>
            </a:r>
          </a:p>
          <a:p>
            <a:pPr marL="0" indent="0">
              <a:buFont typeface="Arial"/>
              <a:buNone/>
            </a:pPr>
            <a:endParaRPr lang="en-US" dirty="0">
              <a:hlinkClick r:id="rId3"/>
            </a:endParaRPr>
          </a:p>
          <a:p>
            <a:pPr marL="285750" indent="-285750">
              <a:buFont typeface="Arial"/>
              <a:buChar char="•"/>
            </a:pPr>
            <a:r>
              <a:rPr lang="en-US" dirty="0">
                <a:cs typeface="Calibri"/>
              </a:rPr>
              <a:t>Our annual membership campaign is an easy, rewarding way for members to stay engaged! </a:t>
            </a:r>
          </a:p>
          <a:p>
            <a:pPr marL="285750" indent="-285750">
              <a:buFont typeface="Arial"/>
              <a:buChar char="•"/>
            </a:pPr>
            <a:r>
              <a:rPr lang="en-US" dirty="0">
                <a:cs typeface="Calibri"/>
              </a:rPr>
              <a:t>Recruiting at least one member (I.e. being listed as the "referrer" on their membership application) will automatically enter you into the monthly prize drawing – you may also have the opportunity to be featured on SNA's social media with other monthly winners. </a:t>
            </a:r>
          </a:p>
          <a:p>
            <a:pPr marL="285750" indent="-285750">
              <a:buFont typeface="Arial"/>
              <a:buChar char="•"/>
            </a:pPr>
            <a:r>
              <a:rPr lang="en-US" dirty="0">
                <a:cs typeface="Calibri"/>
              </a:rPr>
              <a:t>Plus, recruiting at least three members gains you access to SNA’s exclusive Star Club, which recognizes their top-recruiters. </a:t>
            </a:r>
          </a:p>
        </p:txBody>
      </p:sp>
      <p:sp>
        <p:nvSpPr>
          <p:cNvPr id="4" name="Slide Number Placeholder 3"/>
          <p:cNvSpPr>
            <a:spLocks noGrp="1"/>
          </p:cNvSpPr>
          <p:nvPr>
            <p:ph type="sldNum" sz="quarter" idx="5"/>
          </p:nvPr>
        </p:nvSpPr>
        <p:spPr/>
        <p:txBody>
          <a:bodyPr/>
          <a:lstStyle/>
          <a:p>
            <a:fld id="{C4F37C63-0AAE-4A2D-BB8E-0592003F7BD6}" type="slidenum">
              <a:rPr lang="en-US"/>
              <a:t>14</a:t>
            </a:fld>
            <a:endParaRPr lang="en-US"/>
          </a:p>
        </p:txBody>
      </p:sp>
    </p:spTree>
    <p:extLst>
      <p:ext uri="{BB962C8B-B14F-4D97-AF65-F5344CB8AC3E}">
        <p14:creationId xmlns:p14="http://schemas.microsoft.com/office/powerpoint/2010/main" val="295312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dirty="0">
                <a:hlinkClick r:id="rId3"/>
              </a:rPr>
              <a:t>Join/Renew - School Nutrition Association</a:t>
            </a:r>
            <a:endParaRPr lang="en-US" b="1" dirty="0"/>
          </a:p>
          <a:p>
            <a:pPr marL="171450" indent="-171450">
              <a:buFont typeface="Arial"/>
              <a:buChar char="•"/>
            </a:pPr>
            <a:endParaRPr lang="en-US">
              <a:cs typeface="Calibri"/>
            </a:endParaRPr>
          </a:p>
          <a:p>
            <a:pPr marL="171450" indent="-171450">
              <a:buFont typeface="Arial"/>
              <a:buChar char="•"/>
            </a:pPr>
            <a:r>
              <a:rPr lang="en-US" dirty="0">
                <a:cs typeface="Calibri"/>
              </a:rPr>
              <a:t>"Thank you so much for joining us today! To begin your application, simply scan this QR code! If you have questions about membership, you can come see me after this session or you can email membership@schoolnutrition.org and one of SNA representatives would be glad to help."</a:t>
            </a:r>
          </a:p>
          <a:p>
            <a:pPr marL="171450" indent="-171450">
              <a:buFont typeface="Arial"/>
              <a:buChar char="•"/>
            </a:pPr>
            <a:endParaRPr lang="en-US" dirty="0">
              <a:cs typeface="Calibri"/>
            </a:endParaRPr>
          </a:p>
          <a:p>
            <a:pPr marL="171450" indent="-171450">
              <a:buFont typeface="Arial"/>
              <a:buChar char="•"/>
            </a:pPr>
            <a:endParaRPr lang="en-US">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C4F37C63-0AAE-4A2D-BB8E-0592003F7BD6}" type="slidenum">
              <a:t>15</a:t>
            </a:fld>
            <a:endParaRPr lang="en-US"/>
          </a:p>
        </p:txBody>
      </p:sp>
    </p:spTree>
    <p:extLst>
      <p:ext uri="{BB962C8B-B14F-4D97-AF65-F5344CB8AC3E}">
        <p14:creationId xmlns:p14="http://schemas.microsoft.com/office/powerpoint/2010/main" val="4176094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Don't forget to introduce your district/organization, too! </a:t>
            </a:r>
            <a:endParaRPr lang="en-US" dirty="0"/>
          </a:p>
          <a:p>
            <a:pPr marL="171450" indent="-171450">
              <a:buFont typeface="Arial"/>
              <a:buChar char="•"/>
            </a:pPr>
            <a:r>
              <a:rPr lang="en-US" dirty="0"/>
              <a:t>"A little bit of background on SNA National for those who may be new to SNA or not yet members:</a:t>
            </a:r>
            <a:endParaRPr lang="en-US">
              <a:cs typeface="Calibri" panose="020F0502020204030204"/>
            </a:endParaRPr>
          </a:p>
          <a:p>
            <a:pPr lvl="1" indent="-285750">
              <a:buFont typeface="Arial"/>
              <a:buChar char="•"/>
            </a:pPr>
            <a:r>
              <a:rPr lang="en-US" dirty="0"/>
              <a:t>The School Nutrition Association (or SNA) is a national, non-profit professional organization representing more than 50,000 members who provide high-quality, low-cost meals to students across the country. Our members are foodservice directors, employee, managers, state agency professional, and allied organizations</a:t>
            </a:r>
            <a:endParaRPr lang="en-US">
              <a:cs typeface="Calibri"/>
            </a:endParaRPr>
          </a:p>
          <a:p>
            <a:pPr lvl="1" indent="-285750">
              <a:buFont typeface="Arial"/>
              <a:buChar char="•"/>
            </a:pPr>
            <a:r>
              <a:rPr lang="en-US" dirty="0"/>
              <a:t>SNA works to ensure all children have access to healthful school meals and nutrition education. </a:t>
            </a:r>
            <a:endParaRPr lang="en-US">
              <a:cs typeface="Calibri"/>
            </a:endParaRPr>
          </a:p>
          <a:p>
            <a:pPr lvl="1" indent="-285750">
              <a:buFont typeface="Arial"/>
              <a:buChar char="•"/>
            </a:pPr>
            <a:r>
              <a:rPr lang="en-US" dirty="0"/>
              <a:t>With 49 state affiliates, hundreds of local chapters and thousands of school nutrition members and industry partners, SNA brings a unique, firsthand perspective to child nutrition issues."</a:t>
            </a:r>
            <a:endParaRPr lang="en-US" dirty="0">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C4F37C63-0AAE-4A2D-BB8E-0592003F7BD6}" type="slidenum">
              <a:t>2</a:t>
            </a:fld>
            <a:endParaRPr lang="en-US"/>
          </a:p>
        </p:txBody>
      </p:sp>
    </p:spTree>
    <p:extLst>
      <p:ext uri="{BB962C8B-B14F-4D97-AF65-F5344CB8AC3E}">
        <p14:creationId xmlns:p14="http://schemas.microsoft.com/office/powerpoint/2010/main" val="1837252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"Our mission is to be the national organization of school nutrition professionals as we empower and support school nutrition professionals in advancing the accessibility, quality and integrity of school nutrition programs."</a:t>
            </a:r>
            <a:endParaRPr lang="en-US" dirty="0">
              <a:cs typeface="Calibri"/>
            </a:endParaRPr>
          </a:p>
        </p:txBody>
      </p:sp>
      <p:sp>
        <p:nvSpPr>
          <p:cNvPr id="4" name="Slide Number Placeholder 3"/>
          <p:cNvSpPr>
            <a:spLocks noGrp="1"/>
          </p:cNvSpPr>
          <p:nvPr>
            <p:ph type="sldNum" sz="quarter" idx="5"/>
          </p:nvPr>
        </p:nvSpPr>
        <p:spPr/>
        <p:txBody>
          <a:bodyPr/>
          <a:lstStyle/>
          <a:p>
            <a:fld id="{C4F37C63-0AAE-4A2D-BB8E-0592003F7BD6}" type="slidenum">
              <a:rPr lang="en-US"/>
              <a:t>3</a:t>
            </a:fld>
            <a:endParaRPr lang="en-US"/>
          </a:p>
        </p:txBody>
      </p:sp>
    </p:spTree>
    <p:extLst>
      <p:ext uri="{BB962C8B-B14F-4D97-AF65-F5344CB8AC3E}">
        <p14:creationId xmlns:p14="http://schemas.microsoft.com/office/powerpoint/2010/main" val="601267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cs typeface="Calibri"/>
              </a:rPr>
              <a:t>"There are many benefits to SNA membership, but we're just going to look at the top 6 benefits today."</a:t>
            </a:r>
          </a:p>
          <a:p>
            <a:pPr marL="285750" indent="-285750">
              <a:buFont typeface="Arial"/>
              <a:buChar char="•"/>
            </a:pPr>
            <a:r>
              <a:rPr lang="en-US" dirty="0">
                <a:cs typeface="Calibri"/>
              </a:rPr>
              <a:t>Please add/include specific benefits offered by your state!!! </a:t>
            </a:r>
          </a:p>
        </p:txBody>
      </p:sp>
      <p:sp>
        <p:nvSpPr>
          <p:cNvPr id="4" name="Slide Number Placeholder 3"/>
          <p:cNvSpPr>
            <a:spLocks noGrp="1"/>
          </p:cNvSpPr>
          <p:nvPr>
            <p:ph type="sldNum" sz="quarter" idx="5"/>
          </p:nvPr>
        </p:nvSpPr>
        <p:spPr/>
        <p:txBody>
          <a:bodyPr/>
          <a:lstStyle/>
          <a:p>
            <a:fld id="{C4F37C63-0AAE-4A2D-BB8E-0592003F7BD6}" type="slidenum">
              <a:rPr lang="en-US"/>
              <a:t>4</a:t>
            </a:fld>
            <a:endParaRPr lang="en-US"/>
          </a:p>
        </p:txBody>
      </p:sp>
    </p:spTree>
    <p:extLst>
      <p:ext uri="{BB962C8B-B14F-4D97-AF65-F5344CB8AC3E}">
        <p14:creationId xmlns:p14="http://schemas.microsoft.com/office/powerpoint/2010/main" val="1352791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dirty="0">
                <a:hlinkClick r:id="rId3"/>
              </a:rPr>
              <a:t>Professional Development - School Nutrition Association</a:t>
            </a:r>
            <a:endParaRPr lang="en-US" b="1"/>
          </a:p>
          <a:p>
            <a:pPr marL="0" indent="0">
              <a:buFont typeface="Arial"/>
              <a:buNone/>
            </a:pPr>
            <a:endParaRPr lang="en-US" b="1"/>
          </a:p>
          <a:p>
            <a:pPr marL="171450" indent="-171450">
              <a:buFont typeface="Arial"/>
              <a:buChar char="•"/>
            </a:pPr>
            <a:r>
              <a:rPr lang="en-US" dirty="0"/>
              <a:t>"When you can’t make it to a live professional development event, catch up later with on-demand and self-paced training courses. Browse available courses or use the search function below to find a course by category, course type, CEUs or CPEUs."</a:t>
            </a:r>
            <a:endParaRPr lang="en-US" dirty="0">
              <a:cs typeface="Calibri"/>
            </a:endParaRPr>
          </a:p>
          <a:p>
            <a:pPr marL="171450" indent="-171450">
              <a:buFont typeface="Arial"/>
              <a:buChar char="•"/>
            </a:pPr>
            <a:r>
              <a:rPr lang="en-US" dirty="0">
                <a:cs typeface="Calibri"/>
              </a:rPr>
              <a:t>"Scan the QR Code with your device to view the Training Zone, now!"</a:t>
            </a:r>
            <a:endParaRPr lang="en-US" dirty="0"/>
          </a:p>
          <a:p>
            <a:pPr marL="171450" indent="-171450">
              <a:buFont typeface="Arial"/>
              <a:buChar char="•"/>
            </a:pPr>
            <a:r>
              <a:rPr lang="en-US" dirty="0"/>
              <a:t>Add state benefits </a:t>
            </a:r>
            <a:endParaRPr lang="en-US" dirty="0">
              <a:cs typeface="+mn-lt"/>
            </a:endParaRPr>
          </a:p>
          <a:p>
            <a:endParaRPr lang="en-US">
              <a:cs typeface="+mn-lt"/>
            </a:endParaRPr>
          </a:p>
        </p:txBody>
      </p:sp>
      <p:sp>
        <p:nvSpPr>
          <p:cNvPr id="4" name="Slide Number Placeholder 3"/>
          <p:cNvSpPr>
            <a:spLocks noGrp="1"/>
          </p:cNvSpPr>
          <p:nvPr>
            <p:ph type="sldNum" sz="quarter" idx="5"/>
          </p:nvPr>
        </p:nvSpPr>
        <p:spPr/>
        <p:txBody>
          <a:bodyPr/>
          <a:lstStyle/>
          <a:p>
            <a:fld id="{C4F37C63-0AAE-4A2D-BB8E-0592003F7BD6}" type="slidenum">
              <a:t>5</a:t>
            </a:fld>
            <a:endParaRPr lang="en-US"/>
          </a:p>
        </p:txBody>
      </p:sp>
    </p:spTree>
    <p:extLst>
      <p:ext uri="{BB962C8B-B14F-4D97-AF65-F5344CB8AC3E}">
        <p14:creationId xmlns:p14="http://schemas.microsoft.com/office/powerpoint/2010/main" val="209588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hlinkClick r:id="rId3"/>
              </a:rPr>
              <a:t>Conferences &amp; Events - School Nutrition Association</a:t>
            </a:r>
          </a:p>
          <a:p>
            <a:r>
              <a:rPr lang="en-US" dirty="0"/>
              <a:t> </a:t>
            </a:r>
            <a:endParaRPr lang="en-US" dirty="0">
              <a:cs typeface="Calibri"/>
            </a:endParaRPr>
          </a:p>
          <a:p>
            <a:pPr marL="171450" indent="-171450">
              <a:buFont typeface="Arial"/>
              <a:buChar char="•"/>
              <a:defRPr/>
            </a:pPr>
            <a:r>
              <a:rPr lang="en-US" dirty="0"/>
              <a:t>"We have some great conferences in the year ahead that I would encourage you to mark on your calendars."</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dirty="0"/>
              <a:t>"Our School Nutrition Industry Conference will be held on January 15-17, 2023, in San Diego, California."</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dirty="0"/>
              <a:t>"The Legislative Action Conference will be held in Washington DC on March 5-7, 2023 and is a chance for you as members to advocate for school nutrition programs on Capitol Hill."</a:t>
            </a:r>
            <a:endParaRPr lang="en-US" dirty="0">
              <a:cs typeface="Calibri"/>
            </a:endParaRPr>
          </a:p>
          <a:p>
            <a:pPr marL="171450" indent="-171450">
              <a:buFont typeface="Arial"/>
              <a:buChar char="•"/>
              <a:defRPr/>
            </a:pPr>
            <a:r>
              <a:rPr lang="en-US" dirty="0"/>
              <a:t>"Lastly, the school nutrition event of the year is the Annual National Conference which will be held in Denver Colorado on July 9-11, 2023.“</a:t>
            </a:r>
          </a:p>
          <a:p>
            <a:pPr marL="171450" indent="-171450">
              <a:buFont typeface="Arial"/>
              <a:buChar char="•"/>
              <a:defRPr/>
            </a:pPr>
            <a:r>
              <a:rPr lang="en-US" dirty="0">
                <a:cs typeface="Calibri"/>
              </a:rPr>
              <a:t>Plus, you can always participate in SNA’s ongoing STEPS Wellness program by downloading the SNA Strive to Thrive App.</a:t>
            </a:r>
          </a:p>
          <a:p>
            <a:pPr marL="171450" indent="-171450">
              <a:buFont typeface="Arial"/>
              <a:buChar char="•"/>
              <a:defRPr/>
            </a:pPr>
            <a:r>
              <a:rPr lang="en-US" dirty="0">
                <a:cs typeface="Calibri"/>
              </a:rPr>
              <a:t>Add state-specific meets and events!</a:t>
            </a:r>
          </a:p>
        </p:txBody>
      </p:sp>
      <p:sp>
        <p:nvSpPr>
          <p:cNvPr id="4" name="Slide Number Placeholder 3"/>
          <p:cNvSpPr>
            <a:spLocks noGrp="1"/>
          </p:cNvSpPr>
          <p:nvPr>
            <p:ph type="sldNum" sz="quarter" idx="5"/>
          </p:nvPr>
        </p:nvSpPr>
        <p:spPr/>
        <p:txBody>
          <a:bodyPr/>
          <a:lstStyle/>
          <a:p>
            <a:fld id="{C4F37C63-0AAE-4A2D-BB8E-0592003F7BD6}" type="slidenum">
              <a:t>6</a:t>
            </a:fld>
            <a:endParaRPr lang="en-US"/>
          </a:p>
        </p:txBody>
      </p:sp>
    </p:spTree>
    <p:extLst>
      <p:ext uri="{BB962C8B-B14F-4D97-AF65-F5344CB8AC3E}">
        <p14:creationId xmlns:p14="http://schemas.microsoft.com/office/powerpoint/2010/main" val="1705130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dirty="0">
                <a:hlinkClick r:id="rId3"/>
              </a:rPr>
              <a:t>Child Nutrition Advocacy | School Nutrition Association</a:t>
            </a:r>
            <a:endParaRPr lang="en-US" b="1" dirty="0"/>
          </a:p>
          <a:p>
            <a:pPr marL="171450" indent="-171450">
              <a:buFont typeface="Arial"/>
              <a:buChar char="•"/>
            </a:pPr>
            <a:endParaRPr lang="en-US" dirty="0"/>
          </a:p>
          <a:p>
            <a:pPr marL="171450" indent="-171450">
              <a:buFont typeface="Arial"/>
              <a:buChar char="•"/>
            </a:pPr>
            <a:r>
              <a:rPr lang="en-US" dirty="0"/>
              <a:t>"SNA closely tracks federal and state legislation and regulations and advocates for school nutrition programs and professionals across the country. Priorities include:</a:t>
            </a:r>
            <a:endParaRPr lang="en-US" dirty="0">
              <a:cs typeface="Calibri"/>
            </a:endParaRPr>
          </a:p>
          <a:p>
            <a:pPr marL="285750" lvl="1">
              <a:buFont typeface="Arial"/>
              <a:buChar char="•"/>
            </a:pPr>
            <a:r>
              <a:rPr lang="en-US" dirty="0"/>
              <a:t>Universal School Meals</a:t>
            </a:r>
            <a:endParaRPr lang="en-US" dirty="0">
              <a:cs typeface="Calibri" panose="020F0502020204030204"/>
            </a:endParaRPr>
          </a:p>
          <a:p>
            <a:pPr marL="285750" lvl="1">
              <a:buFont typeface="Arial"/>
              <a:buChar char="•"/>
            </a:pPr>
            <a:r>
              <a:rPr lang="en-US" dirty="0"/>
              <a:t>Child Nutrition Reauthorization</a:t>
            </a:r>
            <a:endParaRPr lang="en-US" dirty="0">
              <a:cs typeface="Calibri" panose="020F0502020204030204"/>
            </a:endParaRPr>
          </a:p>
          <a:p>
            <a:pPr marL="285750" lvl="1">
              <a:buFont typeface="Arial"/>
              <a:buChar char="•"/>
            </a:pPr>
            <a:r>
              <a:rPr lang="en-US" dirty="0"/>
              <a:t>Federal Register and USDA Updates</a:t>
            </a:r>
            <a:endParaRPr lang="en-US" dirty="0">
              <a:cs typeface="Calibri" panose="020F0502020204030204"/>
            </a:endParaRPr>
          </a:p>
          <a:p>
            <a:pPr marL="285750" lvl="1">
              <a:buFont typeface="Arial"/>
              <a:buChar char="•"/>
            </a:pPr>
            <a:r>
              <a:rPr lang="en-US" dirty="0"/>
              <a:t>COVID-19 Relief</a:t>
            </a:r>
            <a:endParaRPr lang="en-US" dirty="0">
              <a:cs typeface="Calibri" panose="020F0502020204030204"/>
            </a:endParaRPr>
          </a:p>
          <a:p>
            <a:pPr marL="285750" lvl="1">
              <a:buFont typeface="Arial"/>
              <a:buChar char="•"/>
            </a:pPr>
            <a:r>
              <a:rPr lang="en-US" dirty="0"/>
              <a:t>State Legislation and Policy"</a:t>
            </a:r>
            <a:endParaRPr lang="en-US" dirty="0">
              <a:cs typeface="Calibri"/>
            </a:endParaRP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C4F37C63-0AAE-4A2D-BB8E-0592003F7BD6}" type="slidenum">
              <a:t>7</a:t>
            </a:fld>
            <a:endParaRPr lang="en-US"/>
          </a:p>
        </p:txBody>
      </p:sp>
    </p:spTree>
    <p:extLst>
      <p:ext uri="{BB962C8B-B14F-4D97-AF65-F5344CB8AC3E}">
        <p14:creationId xmlns:p14="http://schemas.microsoft.com/office/powerpoint/2010/main" val="806556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dirty="0">
                <a:hlinkClick r:id="rId3"/>
              </a:rPr>
              <a:t>Certificate &amp; Credentialing - School Nutrition Association</a:t>
            </a:r>
            <a:endParaRPr lang="en-US" b="1"/>
          </a:p>
          <a:p>
            <a:pPr marL="0" indent="0">
              <a:buFont typeface="Arial"/>
              <a:buNone/>
            </a:pPr>
            <a:endParaRPr lang="en-US" b="1"/>
          </a:p>
          <a:p>
            <a:pPr marL="171450" indent="-171450">
              <a:buFont typeface="Arial"/>
              <a:buChar char="•"/>
            </a:pPr>
            <a:r>
              <a:rPr lang="en-US" b="1" dirty="0"/>
              <a:t>"Are you ready to grow your career and be seen as a K-12 school nutrition leader?"</a:t>
            </a:r>
            <a:endParaRPr lang="en-US" b="1">
              <a:cs typeface="Calibri"/>
            </a:endParaRPr>
          </a:p>
          <a:p>
            <a:pPr marL="285750" lvl="1">
              <a:buFont typeface="Arial"/>
              <a:buChar char="•"/>
            </a:pPr>
            <a:r>
              <a:rPr lang="en-US" dirty="0"/>
              <a:t>"Well SNA is the place to be! By making SNA your professional organization, it will open up new opportunities and demonstrate your professionalism by earning a School Nutrition Specialist Credential or Certificate in School Nutrition."</a:t>
            </a:r>
            <a:endParaRPr lang="en-US" dirty="0">
              <a:cs typeface="Calibri"/>
            </a:endParaRPr>
          </a:p>
          <a:p>
            <a:pPr marL="285750" lvl="1">
              <a:buFont typeface="Arial"/>
              <a:buChar char="•"/>
            </a:pPr>
            <a:r>
              <a:rPr lang="en-US" dirty="0"/>
              <a:t>"Whether you’re pursuing one of the four levels of the Certificate Program or sitting for the Credentialing exam, these pathways help you achieve the professional growth you deserve."</a:t>
            </a:r>
          </a:p>
          <a:p>
            <a:pPr marL="285750" lvl="1">
              <a:buFont typeface="Arial"/>
              <a:buChar char="•"/>
            </a:pPr>
            <a:r>
              <a:rPr lang="en-US" dirty="0">
                <a:cs typeface="Calibri" panose="020F0502020204030204"/>
              </a:rPr>
              <a:t>"Scan the QR code to access SNA's Certificate and Credentialing program!"</a:t>
            </a:r>
          </a:p>
        </p:txBody>
      </p:sp>
      <p:sp>
        <p:nvSpPr>
          <p:cNvPr id="4" name="Slide Number Placeholder 3"/>
          <p:cNvSpPr>
            <a:spLocks noGrp="1"/>
          </p:cNvSpPr>
          <p:nvPr>
            <p:ph type="sldNum" sz="quarter" idx="5"/>
          </p:nvPr>
        </p:nvSpPr>
        <p:spPr/>
        <p:txBody>
          <a:bodyPr/>
          <a:lstStyle/>
          <a:p>
            <a:fld id="{C4F37C63-0AAE-4A2D-BB8E-0592003F7BD6}" type="slidenum">
              <a:t>8</a:t>
            </a:fld>
            <a:endParaRPr lang="en-US"/>
          </a:p>
        </p:txBody>
      </p:sp>
    </p:spTree>
    <p:extLst>
      <p:ext uri="{BB962C8B-B14F-4D97-AF65-F5344CB8AC3E}">
        <p14:creationId xmlns:p14="http://schemas.microsoft.com/office/powerpoint/2010/main" val="2127636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dirty="0">
                <a:hlinkClick r:id="rId3"/>
              </a:rPr>
              <a:t>School Nutrition Magazine - School Nutrition Association </a:t>
            </a:r>
            <a:endParaRPr lang="en-US" b="1"/>
          </a:p>
          <a:p>
            <a:pPr lvl="1" indent="-171450">
              <a:buFont typeface="Arial"/>
              <a:buChar char="•"/>
            </a:pPr>
            <a:endParaRPr lang="en-US">
              <a:cs typeface="Calibri" panose="020F0502020204030204"/>
            </a:endParaRPr>
          </a:p>
          <a:p>
            <a:pPr>
              <a:buFont typeface="Arial"/>
              <a:buChar char="•"/>
            </a:pPr>
            <a:r>
              <a:rPr lang="en-US" dirty="0"/>
              <a:t>"School Nutrition magazine is the flagship publication of the Association and the go-to resource for solutions and strategies for K-12 food service professionals."</a:t>
            </a:r>
            <a:endParaRPr lang="en-US" dirty="0">
              <a:cs typeface="Calibri"/>
            </a:endParaRPr>
          </a:p>
          <a:p>
            <a:pPr>
              <a:buFont typeface="Arial"/>
              <a:buChar char="•"/>
            </a:pPr>
            <a:r>
              <a:rPr lang="en-US" dirty="0"/>
              <a:t>"Every issue ever published is available on SNA’s website (including a robust Recipe Library!)"</a:t>
            </a:r>
            <a:endParaRPr lang="en-US" dirty="0">
              <a:cs typeface="Calibri" panose="020F0502020204030204"/>
            </a:endParaRPr>
          </a:p>
          <a:p>
            <a:pPr lvl="1" indent="-171450">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C4F37C63-0AAE-4A2D-BB8E-0592003F7BD6}" type="slidenum">
              <a:t>9</a:t>
            </a:fld>
            <a:endParaRPr lang="en-US"/>
          </a:p>
        </p:txBody>
      </p:sp>
    </p:spTree>
    <p:extLst>
      <p:ext uri="{BB962C8B-B14F-4D97-AF65-F5344CB8AC3E}">
        <p14:creationId xmlns:p14="http://schemas.microsoft.com/office/powerpoint/2010/main" val="4081203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8E770-44AE-47D5-B4B1-71BEC9A9D725}"/>
              </a:ext>
            </a:extLst>
          </p:cNvPr>
          <p:cNvSpPr>
            <a:spLocks noGrp="1"/>
          </p:cNvSpPr>
          <p:nvPr>
            <p:ph type="ctrTitle"/>
          </p:nvPr>
        </p:nvSpPr>
        <p:spPr>
          <a:xfrm>
            <a:off x="841248" y="663960"/>
            <a:ext cx="9456049" cy="3594112"/>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F4CA91C7-81A9-46F3-B0F4-D9AB8808514E}"/>
              </a:ext>
            </a:extLst>
          </p:cNvPr>
          <p:cNvSpPr>
            <a:spLocks noGrp="1"/>
          </p:cNvSpPr>
          <p:nvPr>
            <p:ph type="subTitle" idx="1"/>
          </p:nvPr>
        </p:nvSpPr>
        <p:spPr>
          <a:xfrm>
            <a:off x="841248" y="4667581"/>
            <a:ext cx="9456049" cy="1197387"/>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A648C8-9681-4994-B52A-1A8BC79127E1}"/>
              </a:ext>
            </a:extLst>
          </p:cNvPr>
          <p:cNvSpPr>
            <a:spLocks noGrp="1"/>
          </p:cNvSpPr>
          <p:nvPr>
            <p:ph type="dt" sz="half" idx="10"/>
          </p:nvPr>
        </p:nvSpPr>
        <p:spPr>
          <a:xfrm>
            <a:off x="841248" y="6102693"/>
            <a:ext cx="2743200" cy="365125"/>
          </a:xfrm>
        </p:spPr>
        <p:txBody>
          <a:bodyPr/>
          <a:lstStyle/>
          <a:p>
            <a:fld id="{AE3425CA-4B9D-4420-BB9E-C250DB30E421}" type="datetime1">
              <a:rPr lang="en-US" smtClean="0"/>
              <a:t>4/30/2026</a:t>
            </a:fld>
            <a:endParaRPr lang="en-US"/>
          </a:p>
        </p:txBody>
      </p:sp>
      <p:sp>
        <p:nvSpPr>
          <p:cNvPr id="5" name="Footer Placeholder 4">
            <a:extLst>
              <a:ext uri="{FF2B5EF4-FFF2-40B4-BE49-F238E27FC236}">
                <a16:creationId xmlns:a16="http://schemas.microsoft.com/office/drawing/2014/main" id="{6677F203-CB10-488B-82DC-9D0571A5EE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B2E9B-C8B7-4716-9D05-265A04246E05}"/>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7" name="Straight Connector 6">
            <a:extLst>
              <a:ext uri="{FF2B5EF4-FFF2-40B4-BE49-F238E27FC236}">
                <a16:creationId xmlns:a16="http://schemas.microsoft.com/office/drawing/2014/main" id="{9EED8031-DD67-43C6-94A0-646636C95560}"/>
              </a:ext>
            </a:extLst>
          </p:cNvPr>
          <p:cNvCxnSpPr>
            <a:cxnSpLocks/>
          </p:cNvCxnSpPr>
          <p:nvPr/>
        </p:nvCxnSpPr>
        <p:spPr>
          <a:xfrm>
            <a:off x="360154" y="4495800"/>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70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3C3B3-C67F-4C48-A663-EF010429E7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4C4B3F-B3CB-4CF0-AEC8-1893A6A27E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46D005-2B71-4325-A646-A2278C3A2EAA}"/>
              </a:ext>
            </a:extLst>
          </p:cNvPr>
          <p:cNvSpPr>
            <a:spLocks noGrp="1"/>
          </p:cNvSpPr>
          <p:nvPr>
            <p:ph type="dt" sz="half" idx="10"/>
          </p:nvPr>
        </p:nvSpPr>
        <p:spPr/>
        <p:txBody>
          <a:bodyPr/>
          <a:lstStyle/>
          <a:p>
            <a:fld id="{6A14B861-3779-4E37-8DF0-E9EB3EA96210}" type="datetime1">
              <a:rPr lang="en-US" smtClean="0"/>
              <a:t>4/30/2026</a:t>
            </a:fld>
            <a:endParaRPr lang="en-US"/>
          </a:p>
        </p:txBody>
      </p:sp>
      <p:sp>
        <p:nvSpPr>
          <p:cNvPr id="5" name="Footer Placeholder 4">
            <a:extLst>
              <a:ext uri="{FF2B5EF4-FFF2-40B4-BE49-F238E27FC236}">
                <a16:creationId xmlns:a16="http://schemas.microsoft.com/office/drawing/2014/main" id="{DB356B01-AE16-42EF-B970-5CAF0C891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BF9BE2-24F4-4F83-8E64-4307C9794E17}"/>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792731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601120-856A-4F01-B7C1-D87A1E5F8150}"/>
              </a:ext>
            </a:extLst>
          </p:cNvPr>
          <p:cNvSpPr>
            <a:spLocks noGrp="1"/>
          </p:cNvSpPr>
          <p:nvPr>
            <p:ph type="title" orient="vert"/>
          </p:nvPr>
        </p:nvSpPr>
        <p:spPr>
          <a:xfrm>
            <a:off x="7874324" y="552782"/>
            <a:ext cx="2620891" cy="529472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62358-C84C-4947-B826-FF738422EA5B}"/>
              </a:ext>
            </a:extLst>
          </p:cNvPr>
          <p:cNvSpPr>
            <a:spLocks noGrp="1"/>
          </p:cNvSpPr>
          <p:nvPr>
            <p:ph type="body" orient="vert" idx="1"/>
          </p:nvPr>
        </p:nvSpPr>
        <p:spPr>
          <a:xfrm>
            <a:off x="838200" y="552782"/>
            <a:ext cx="6803155" cy="529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971139-AA1A-46DB-B793-17FB8E6E8A77}"/>
              </a:ext>
            </a:extLst>
          </p:cNvPr>
          <p:cNvSpPr>
            <a:spLocks noGrp="1"/>
          </p:cNvSpPr>
          <p:nvPr>
            <p:ph type="dt" sz="half" idx="10"/>
          </p:nvPr>
        </p:nvSpPr>
        <p:spPr/>
        <p:txBody>
          <a:bodyPr/>
          <a:lstStyle/>
          <a:p>
            <a:fld id="{53E38388-E864-4553-9937-AE9FC5E50CFC}" type="datetime1">
              <a:rPr lang="en-US" smtClean="0"/>
              <a:t>4/30/2026</a:t>
            </a:fld>
            <a:endParaRPr lang="en-US"/>
          </a:p>
        </p:txBody>
      </p:sp>
      <p:sp>
        <p:nvSpPr>
          <p:cNvPr id="5" name="Footer Placeholder 4">
            <a:extLst>
              <a:ext uri="{FF2B5EF4-FFF2-40B4-BE49-F238E27FC236}">
                <a16:creationId xmlns:a16="http://schemas.microsoft.com/office/drawing/2014/main" id="{1B2E06F6-0FE2-40FB-BFEE-010C22293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A7B1B-13A1-41BA-B924-FD11450C14E7}"/>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3295260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42B9A-9384-46B2-8B4F-B9C2035CA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413CF4-CD0B-4F3C-A1CE-1BA3EFDEEB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1DE659-17B0-4F70-8F1C-93BF4DB64390}"/>
              </a:ext>
            </a:extLst>
          </p:cNvPr>
          <p:cNvSpPr>
            <a:spLocks noGrp="1"/>
          </p:cNvSpPr>
          <p:nvPr>
            <p:ph type="dt" sz="half" idx="10"/>
          </p:nvPr>
        </p:nvSpPr>
        <p:spPr/>
        <p:txBody>
          <a:bodyPr/>
          <a:lstStyle/>
          <a:p>
            <a:fld id="{62751E1E-C50D-4FD4-8B1E-ECD78340D9AB}" type="datetime1">
              <a:rPr lang="en-US" smtClean="0"/>
              <a:t>4/30/2026</a:t>
            </a:fld>
            <a:endParaRPr lang="en-US"/>
          </a:p>
        </p:txBody>
      </p:sp>
      <p:sp>
        <p:nvSpPr>
          <p:cNvPr id="5" name="Footer Placeholder 4">
            <a:extLst>
              <a:ext uri="{FF2B5EF4-FFF2-40B4-BE49-F238E27FC236}">
                <a16:creationId xmlns:a16="http://schemas.microsoft.com/office/drawing/2014/main" id="{37AB0750-AB4E-4FCF-9B52-BC954760B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466B99-C716-4464-B695-623F4C5A9D9B}"/>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882406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2233A-AD59-4FB1-A1CA-AABFAE040805}"/>
              </a:ext>
            </a:extLst>
          </p:cNvPr>
          <p:cNvSpPr>
            <a:spLocks noGrp="1"/>
          </p:cNvSpPr>
          <p:nvPr>
            <p:ph type="title"/>
          </p:nvPr>
        </p:nvSpPr>
        <p:spPr>
          <a:xfrm>
            <a:off x="841249" y="552782"/>
            <a:ext cx="9538428" cy="3714417"/>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BA656964-650B-4E87-9541-0E659DEC0365}"/>
              </a:ext>
            </a:extLst>
          </p:cNvPr>
          <p:cNvSpPr>
            <a:spLocks noGrp="1"/>
          </p:cNvSpPr>
          <p:nvPr>
            <p:ph type="body" idx="1"/>
          </p:nvPr>
        </p:nvSpPr>
        <p:spPr>
          <a:xfrm>
            <a:off x="841249" y="4672584"/>
            <a:ext cx="9538428" cy="1143802"/>
          </a:xfrm>
        </p:spPr>
        <p:txBody>
          <a:bodyPr>
            <a:normAutofit/>
          </a:bodyPr>
          <a:lstStyle>
            <a:lvl1pPr marL="0" indent="0" algn="l" defTabSz="914400" rtl="0" eaLnBrk="1" latinLnBrk="0" hangingPunct="1">
              <a:lnSpc>
                <a:spcPct val="130000"/>
              </a:lnSpc>
              <a:spcBef>
                <a:spcPts val="1000"/>
              </a:spcBef>
              <a:buFont typeface="Arial" panose="020B0604020202020204" pitchFamily="34" charset="0"/>
              <a:buNone/>
              <a:defRPr lang="en-US" sz="2000" kern="120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21BB50-DF4A-47B5-A3AD-18712A3AD40E}"/>
              </a:ext>
            </a:extLst>
          </p:cNvPr>
          <p:cNvSpPr>
            <a:spLocks noGrp="1"/>
          </p:cNvSpPr>
          <p:nvPr>
            <p:ph type="dt" sz="half" idx="10"/>
          </p:nvPr>
        </p:nvSpPr>
        <p:spPr/>
        <p:txBody>
          <a:bodyPr/>
          <a:lstStyle/>
          <a:p>
            <a:fld id="{43C83AFB-9E54-459E-8C6D-0913AC3BA5D7}" type="datetime1">
              <a:rPr lang="en-US" smtClean="0"/>
              <a:t>4/30/2026</a:t>
            </a:fld>
            <a:endParaRPr lang="en-US"/>
          </a:p>
        </p:txBody>
      </p:sp>
      <p:sp>
        <p:nvSpPr>
          <p:cNvPr id="5" name="Footer Placeholder 4">
            <a:extLst>
              <a:ext uri="{FF2B5EF4-FFF2-40B4-BE49-F238E27FC236}">
                <a16:creationId xmlns:a16="http://schemas.microsoft.com/office/drawing/2014/main" id="{3CDF59B3-D1B8-4A51-AD6E-868C5BF6F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CA779-6272-4A15-A566-20C4E9A60D47}"/>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7" name="Straight Connector 6">
            <a:extLst>
              <a:ext uri="{FF2B5EF4-FFF2-40B4-BE49-F238E27FC236}">
                <a16:creationId xmlns:a16="http://schemas.microsoft.com/office/drawing/2014/main" id="{F0B86E8F-91EA-4626-BCA8-3B4973C7C9D6}"/>
              </a:ext>
            </a:extLst>
          </p:cNvPr>
          <p:cNvCxnSpPr>
            <a:cxnSpLocks/>
          </p:cNvCxnSpPr>
          <p:nvPr/>
        </p:nvCxnSpPr>
        <p:spPr>
          <a:xfrm>
            <a:off x="360154" y="4495800"/>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5017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52A00-5BBD-436C-BB6D-CE650FC46202}"/>
              </a:ext>
            </a:extLst>
          </p:cNvPr>
          <p:cNvSpPr>
            <a:spLocks noGrp="1"/>
          </p:cNvSpPr>
          <p:nvPr>
            <p:ph type="title"/>
          </p:nvPr>
        </p:nvSpPr>
        <p:spPr>
          <a:xfrm>
            <a:off x="841248" y="552783"/>
            <a:ext cx="9683871" cy="13258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DFB3E2E-F3C4-4CDD-9138-86AE7A1B566D}"/>
              </a:ext>
            </a:extLst>
          </p:cNvPr>
          <p:cNvSpPr>
            <a:spLocks noGrp="1"/>
          </p:cNvSpPr>
          <p:nvPr>
            <p:ph sz="half" idx="1"/>
          </p:nvPr>
        </p:nvSpPr>
        <p:spPr>
          <a:xfrm>
            <a:off x="841248" y="2108362"/>
            <a:ext cx="4507926" cy="372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95CD01-B639-46B6-B53D-18FE1E39AF50}"/>
              </a:ext>
            </a:extLst>
          </p:cNvPr>
          <p:cNvSpPr>
            <a:spLocks noGrp="1"/>
          </p:cNvSpPr>
          <p:nvPr>
            <p:ph sz="half" idx="2"/>
          </p:nvPr>
        </p:nvSpPr>
        <p:spPr>
          <a:xfrm>
            <a:off x="5699171" y="2108362"/>
            <a:ext cx="4825948" cy="372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6E34C3-86AC-48F9-92A4-F17BFAF9EF06}"/>
              </a:ext>
            </a:extLst>
          </p:cNvPr>
          <p:cNvSpPr>
            <a:spLocks noGrp="1"/>
          </p:cNvSpPr>
          <p:nvPr>
            <p:ph type="dt" sz="half" idx="10"/>
          </p:nvPr>
        </p:nvSpPr>
        <p:spPr/>
        <p:txBody>
          <a:bodyPr/>
          <a:lstStyle/>
          <a:p>
            <a:fld id="{F10144B6-0CA7-46BA-A00B-1E68E5C3ED0C}" type="datetime1">
              <a:rPr lang="en-US" smtClean="0"/>
              <a:t>4/30/2026</a:t>
            </a:fld>
            <a:endParaRPr lang="en-US"/>
          </a:p>
        </p:txBody>
      </p:sp>
      <p:sp>
        <p:nvSpPr>
          <p:cNvPr id="6" name="Footer Placeholder 5">
            <a:extLst>
              <a:ext uri="{FF2B5EF4-FFF2-40B4-BE49-F238E27FC236}">
                <a16:creationId xmlns:a16="http://schemas.microsoft.com/office/drawing/2014/main" id="{275D6A29-C51F-4654-82AD-04056FA6C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21EEB6-57E6-40E7-9702-1D5999B505DC}"/>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8" name="Straight Connector 7">
            <a:extLst>
              <a:ext uri="{FF2B5EF4-FFF2-40B4-BE49-F238E27FC236}">
                <a16:creationId xmlns:a16="http://schemas.microsoft.com/office/drawing/2014/main" id="{F929C81A-4806-44FF-99D8-13A65B2D066F}"/>
              </a:ext>
            </a:extLst>
          </p:cNvPr>
          <p:cNvCxnSpPr>
            <a:cxnSpLocks/>
          </p:cNvCxnSpPr>
          <p:nvPr/>
        </p:nvCxnSpPr>
        <p:spPr>
          <a:xfrm>
            <a:off x="375523" y="2004012"/>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08DDCF9-5353-4B5F-8565-8C27F795A4BF}"/>
              </a:ext>
            </a:extLst>
          </p:cNvPr>
          <p:cNvCxnSpPr>
            <a:cxnSpLocks/>
          </p:cNvCxnSpPr>
          <p:nvPr/>
        </p:nvCxnSpPr>
        <p:spPr>
          <a:xfrm>
            <a:off x="5563342" y="2004012"/>
            <a:ext cx="0" cy="40486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7568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0D1A9-BF08-4C6D-805E-244B234EE852}"/>
              </a:ext>
            </a:extLst>
          </p:cNvPr>
          <p:cNvSpPr>
            <a:spLocks noGrp="1"/>
          </p:cNvSpPr>
          <p:nvPr>
            <p:ph type="title"/>
          </p:nvPr>
        </p:nvSpPr>
        <p:spPr>
          <a:xfrm>
            <a:off x="841248" y="557784"/>
            <a:ext cx="943957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20C1D8-0907-4FDB-BFAD-36E14AF98D81}"/>
              </a:ext>
            </a:extLst>
          </p:cNvPr>
          <p:cNvSpPr>
            <a:spLocks noGrp="1"/>
          </p:cNvSpPr>
          <p:nvPr>
            <p:ph type="body" idx="1"/>
          </p:nvPr>
        </p:nvSpPr>
        <p:spPr>
          <a:xfrm>
            <a:off x="841248" y="2114185"/>
            <a:ext cx="4438887" cy="693761"/>
          </a:xfrm>
        </p:spPr>
        <p:txBody>
          <a:bodyPr anchor="b">
            <a:normAutofit/>
          </a:bodyPr>
          <a:lstStyle>
            <a:lvl1pPr marL="0" indent="0" algn="l" defTabSz="914400" rtl="0" eaLnBrk="1" latinLnBrk="0" hangingPunct="1">
              <a:lnSpc>
                <a:spcPct val="130000"/>
              </a:lnSpc>
              <a:spcBef>
                <a:spcPts val="1000"/>
              </a:spcBef>
              <a:buFont typeface="Arial" panose="020B0604020202020204" pitchFamily="34" charset="0"/>
              <a:buNone/>
              <a:defRPr lang="en-US" sz="240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A4441-5FC3-4F86-8ADE-ED90424DB9B8}"/>
              </a:ext>
            </a:extLst>
          </p:cNvPr>
          <p:cNvSpPr>
            <a:spLocks noGrp="1"/>
          </p:cNvSpPr>
          <p:nvPr>
            <p:ph sz="half" idx="2"/>
          </p:nvPr>
        </p:nvSpPr>
        <p:spPr>
          <a:xfrm>
            <a:off x="841248" y="2900451"/>
            <a:ext cx="4438887" cy="3028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CEB34D-DB36-47E0-AE2C-FBEBA272076E}"/>
              </a:ext>
            </a:extLst>
          </p:cNvPr>
          <p:cNvSpPr>
            <a:spLocks noGrp="1"/>
          </p:cNvSpPr>
          <p:nvPr>
            <p:ph type="body" sz="quarter" idx="3"/>
          </p:nvPr>
        </p:nvSpPr>
        <p:spPr>
          <a:xfrm>
            <a:off x="5795090" y="2114185"/>
            <a:ext cx="4485728" cy="693761"/>
          </a:xfrm>
        </p:spPr>
        <p:txBody>
          <a:bodyPr anchor="b">
            <a:normAutofit/>
          </a:bodyPr>
          <a:lstStyle>
            <a:lvl1pPr marL="0" indent="0" algn="l" defTabSz="914400" rtl="0" eaLnBrk="1" latinLnBrk="0" hangingPunct="1">
              <a:lnSpc>
                <a:spcPct val="130000"/>
              </a:lnSpc>
              <a:spcBef>
                <a:spcPts val="1000"/>
              </a:spcBef>
              <a:buFont typeface="Arial" panose="020B0604020202020204" pitchFamily="34" charset="0"/>
              <a:buNone/>
              <a:defRPr lang="en-US" sz="240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056219-D498-410D-8F2C-03045AE48016}"/>
              </a:ext>
            </a:extLst>
          </p:cNvPr>
          <p:cNvSpPr>
            <a:spLocks noGrp="1"/>
          </p:cNvSpPr>
          <p:nvPr>
            <p:ph sz="quarter" idx="4"/>
          </p:nvPr>
        </p:nvSpPr>
        <p:spPr>
          <a:xfrm>
            <a:off x="5795090" y="2900451"/>
            <a:ext cx="4485730" cy="3028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8DC9AD-F6B8-44D0-8169-84553C1F92C9}"/>
              </a:ext>
            </a:extLst>
          </p:cNvPr>
          <p:cNvSpPr>
            <a:spLocks noGrp="1"/>
          </p:cNvSpPr>
          <p:nvPr>
            <p:ph type="dt" sz="half" idx="10"/>
          </p:nvPr>
        </p:nvSpPr>
        <p:spPr/>
        <p:txBody>
          <a:bodyPr/>
          <a:lstStyle/>
          <a:p>
            <a:fld id="{0051F549-537C-41EC-B9CC-5B6A9AC2A6A7}" type="datetime1">
              <a:rPr lang="en-US" smtClean="0"/>
              <a:t>4/30/2026</a:t>
            </a:fld>
            <a:endParaRPr lang="en-US"/>
          </a:p>
        </p:txBody>
      </p:sp>
      <p:sp>
        <p:nvSpPr>
          <p:cNvPr id="8" name="Footer Placeholder 7">
            <a:extLst>
              <a:ext uri="{FF2B5EF4-FFF2-40B4-BE49-F238E27FC236}">
                <a16:creationId xmlns:a16="http://schemas.microsoft.com/office/drawing/2014/main" id="{FF9985ED-7382-4F00-845D-4F27841B5D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A2CC25-9EC7-4706-9BD4-5E20C4B33200}"/>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12" name="Straight Connector 11">
            <a:extLst>
              <a:ext uri="{FF2B5EF4-FFF2-40B4-BE49-F238E27FC236}">
                <a16:creationId xmlns:a16="http://schemas.microsoft.com/office/drawing/2014/main" id="{4DBC7D26-1B30-46B8-8221-09886FA3D030}"/>
              </a:ext>
            </a:extLst>
          </p:cNvPr>
          <p:cNvCxnSpPr>
            <a:cxnSpLocks/>
          </p:cNvCxnSpPr>
          <p:nvPr/>
        </p:nvCxnSpPr>
        <p:spPr>
          <a:xfrm>
            <a:off x="375523" y="2004012"/>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4186A75-E140-4995-A8BB-89B5ACE678D2}"/>
              </a:ext>
            </a:extLst>
          </p:cNvPr>
          <p:cNvCxnSpPr>
            <a:cxnSpLocks/>
          </p:cNvCxnSpPr>
          <p:nvPr/>
        </p:nvCxnSpPr>
        <p:spPr>
          <a:xfrm>
            <a:off x="5563342" y="2004012"/>
            <a:ext cx="0" cy="40486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9344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21C2-B85F-435F-8DF3-C714A5472B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9FE38-24D5-4D5F-A92E-E4F8B23FB7FC}"/>
              </a:ext>
            </a:extLst>
          </p:cNvPr>
          <p:cNvSpPr>
            <a:spLocks noGrp="1"/>
          </p:cNvSpPr>
          <p:nvPr>
            <p:ph type="dt" sz="half" idx="10"/>
          </p:nvPr>
        </p:nvSpPr>
        <p:spPr/>
        <p:txBody>
          <a:bodyPr/>
          <a:lstStyle/>
          <a:p>
            <a:fld id="{952F8D56-3D0E-48B8-8218-1F3A06A96C62}" type="datetime1">
              <a:rPr lang="en-US" smtClean="0"/>
              <a:t>4/30/2026</a:t>
            </a:fld>
            <a:endParaRPr lang="en-US"/>
          </a:p>
        </p:txBody>
      </p:sp>
      <p:sp>
        <p:nvSpPr>
          <p:cNvPr id="4" name="Footer Placeholder 3">
            <a:extLst>
              <a:ext uri="{FF2B5EF4-FFF2-40B4-BE49-F238E27FC236}">
                <a16:creationId xmlns:a16="http://schemas.microsoft.com/office/drawing/2014/main" id="{E629DF69-BE29-4038-9744-17BFC57B88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B9496F-64EC-46E7-97F0-BCB7E79F820A}"/>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323311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9F19E0-8FE3-45E8-A227-D74EEF1A6322}"/>
              </a:ext>
            </a:extLst>
          </p:cNvPr>
          <p:cNvSpPr>
            <a:spLocks noGrp="1"/>
          </p:cNvSpPr>
          <p:nvPr>
            <p:ph type="dt" sz="half" idx="10"/>
          </p:nvPr>
        </p:nvSpPr>
        <p:spPr/>
        <p:txBody>
          <a:bodyPr/>
          <a:lstStyle/>
          <a:p>
            <a:fld id="{E8EC309E-27D4-401F-A74A-DEA16C7B51DC}" type="datetime1">
              <a:rPr lang="en-US" smtClean="0"/>
              <a:t>4/30/2026</a:t>
            </a:fld>
            <a:endParaRPr lang="en-US"/>
          </a:p>
        </p:txBody>
      </p:sp>
      <p:sp>
        <p:nvSpPr>
          <p:cNvPr id="3" name="Footer Placeholder 2">
            <a:extLst>
              <a:ext uri="{FF2B5EF4-FFF2-40B4-BE49-F238E27FC236}">
                <a16:creationId xmlns:a16="http://schemas.microsoft.com/office/drawing/2014/main" id="{ABFB1926-56F3-40BC-A03F-62B969419E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FFE2B6-07A4-4AA0-9BCE-204E13DA447E}"/>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376901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6266A-CB24-44C5-B2E8-011420844A17}"/>
              </a:ext>
            </a:extLst>
          </p:cNvPr>
          <p:cNvSpPr>
            <a:spLocks noGrp="1"/>
          </p:cNvSpPr>
          <p:nvPr>
            <p:ph type="title"/>
          </p:nvPr>
        </p:nvSpPr>
        <p:spPr>
          <a:xfrm>
            <a:off x="841248" y="549283"/>
            <a:ext cx="4603963" cy="2572489"/>
          </a:xfrm>
        </p:spPr>
        <p:txBody>
          <a:bodyPr anchor="ctr">
            <a:no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9039DBD1-7133-47A5-A771-2CEA18533491}"/>
              </a:ext>
            </a:extLst>
          </p:cNvPr>
          <p:cNvSpPr>
            <a:spLocks noGrp="1"/>
          </p:cNvSpPr>
          <p:nvPr>
            <p:ph idx="1"/>
          </p:nvPr>
        </p:nvSpPr>
        <p:spPr>
          <a:xfrm>
            <a:off x="5870796" y="549283"/>
            <a:ext cx="4455517" cy="5319704"/>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6A729F-B24D-424E-B067-003B0601F259}"/>
              </a:ext>
            </a:extLst>
          </p:cNvPr>
          <p:cNvSpPr>
            <a:spLocks noGrp="1"/>
          </p:cNvSpPr>
          <p:nvPr>
            <p:ph type="body" sz="half" idx="2"/>
          </p:nvPr>
        </p:nvSpPr>
        <p:spPr>
          <a:xfrm>
            <a:off x="841248" y="3296498"/>
            <a:ext cx="4603963" cy="2572489"/>
          </a:xfrm>
        </p:spPr>
        <p:txBody>
          <a:bodyPr>
            <a:normAutofit/>
          </a:bodyPr>
          <a:lstStyle>
            <a:lvl1pPr marL="0" indent="0">
              <a:buNone/>
              <a:defRPr lang="en-US" sz="20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FA7323-5497-426C-9DD9-3CF69E88EC38}"/>
              </a:ext>
            </a:extLst>
          </p:cNvPr>
          <p:cNvSpPr>
            <a:spLocks noGrp="1"/>
          </p:cNvSpPr>
          <p:nvPr>
            <p:ph type="dt" sz="half" idx="10"/>
          </p:nvPr>
        </p:nvSpPr>
        <p:spPr/>
        <p:txBody>
          <a:bodyPr/>
          <a:lstStyle/>
          <a:p>
            <a:fld id="{6DEA2B81-2BC3-42D7-B67D-05C685AA80AD}" type="datetime1">
              <a:rPr lang="en-US" smtClean="0"/>
              <a:t>4/30/2026</a:t>
            </a:fld>
            <a:endParaRPr lang="en-US"/>
          </a:p>
        </p:txBody>
      </p:sp>
      <p:sp>
        <p:nvSpPr>
          <p:cNvPr id="6" name="Footer Placeholder 5">
            <a:extLst>
              <a:ext uri="{FF2B5EF4-FFF2-40B4-BE49-F238E27FC236}">
                <a16:creationId xmlns:a16="http://schemas.microsoft.com/office/drawing/2014/main" id="{45FD7667-4D25-40AF-9D6D-FCB2C21E8E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50918-EDF8-47A5-BEA8-AC9A7A1536DE}"/>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534022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C5D2B-FAFB-4BC9-A917-610FDCD0B859}"/>
              </a:ext>
            </a:extLst>
          </p:cNvPr>
          <p:cNvSpPr>
            <a:spLocks noGrp="1"/>
          </p:cNvSpPr>
          <p:nvPr>
            <p:ph type="title"/>
          </p:nvPr>
        </p:nvSpPr>
        <p:spPr>
          <a:xfrm>
            <a:off x="841249" y="552782"/>
            <a:ext cx="4608576" cy="2569464"/>
          </a:xfrm>
        </p:spPr>
        <p:txBody>
          <a:bodyPr anchor="ctr">
            <a:noAutofit/>
          </a:bodyPr>
          <a:lstStyle>
            <a:lvl1pPr algn="l" defTabSz="914400" rtl="0" eaLnBrk="1" latinLnBrk="0" hangingPunct="1">
              <a:lnSpc>
                <a:spcPct val="90000"/>
              </a:lnSpc>
              <a:spcBef>
                <a:spcPct val="0"/>
              </a:spcBef>
              <a:buNone/>
              <a:defRPr lang="en-US" sz="4400" kern="1200" dirty="0">
                <a:solidFill>
                  <a:schemeClr val="tx1"/>
                </a:solidFill>
                <a:latin typeface="+mj-lt"/>
                <a:ea typeface="+mj-ea"/>
                <a:cs typeface="+mj-cs"/>
              </a:defRPr>
            </a:lvl1pPr>
          </a:lstStyle>
          <a:p>
            <a:r>
              <a:rPr lang="en-US"/>
              <a:t>Click to edit Master title style</a:t>
            </a:r>
          </a:p>
        </p:txBody>
      </p:sp>
      <p:sp>
        <p:nvSpPr>
          <p:cNvPr id="3" name="Picture Placeholder 2">
            <a:extLst>
              <a:ext uri="{FF2B5EF4-FFF2-40B4-BE49-F238E27FC236}">
                <a16:creationId xmlns:a16="http://schemas.microsoft.com/office/drawing/2014/main" id="{3226A694-5302-42BE-8A7A-6007C10F8F70}"/>
              </a:ext>
            </a:extLst>
          </p:cNvPr>
          <p:cNvSpPr>
            <a:spLocks noGrp="1"/>
          </p:cNvSpPr>
          <p:nvPr>
            <p:ph type="pic" idx="1"/>
          </p:nvPr>
        </p:nvSpPr>
        <p:spPr>
          <a:xfrm>
            <a:off x="5825952" y="552783"/>
            <a:ext cx="4663440" cy="53082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8E4481C-81D6-4329-8203-70B3FCC3F8FE}"/>
              </a:ext>
            </a:extLst>
          </p:cNvPr>
          <p:cNvSpPr>
            <a:spLocks noGrp="1"/>
          </p:cNvSpPr>
          <p:nvPr>
            <p:ph type="body" sz="half" idx="2"/>
          </p:nvPr>
        </p:nvSpPr>
        <p:spPr>
          <a:xfrm>
            <a:off x="841249" y="3300984"/>
            <a:ext cx="4608576" cy="2569464"/>
          </a:xfrm>
        </p:spPr>
        <p:txBody>
          <a:bodyPr>
            <a:normAutofit/>
          </a:bodyPr>
          <a:lstStyle>
            <a:lvl1pPr marL="0" indent="0">
              <a:buNone/>
              <a:defRPr lang="en-US" sz="20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D6C12-26C4-4DF7-B013-56D0849AC7DE}"/>
              </a:ext>
            </a:extLst>
          </p:cNvPr>
          <p:cNvSpPr>
            <a:spLocks noGrp="1"/>
          </p:cNvSpPr>
          <p:nvPr>
            <p:ph type="dt" sz="half" idx="10"/>
          </p:nvPr>
        </p:nvSpPr>
        <p:spPr/>
        <p:txBody>
          <a:bodyPr/>
          <a:lstStyle/>
          <a:p>
            <a:fld id="{F0DB8F2B-E487-4905-B553-FB649F2B6F23}" type="datetime1">
              <a:rPr lang="en-US" smtClean="0"/>
              <a:t>4/30/2026</a:t>
            </a:fld>
            <a:endParaRPr lang="en-US"/>
          </a:p>
        </p:txBody>
      </p:sp>
      <p:sp>
        <p:nvSpPr>
          <p:cNvPr id="6" name="Footer Placeholder 5">
            <a:extLst>
              <a:ext uri="{FF2B5EF4-FFF2-40B4-BE49-F238E27FC236}">
                <a16:creationId xmlns:a16="http://schemas.microsoft.com/office/drawing/2014/main" id="{5CE2F307-FB97-40EC-8517-E6F351B3DA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C1B397-305A-42B7-A763-829634B939A9}"/>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4053390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BD48A-4D17-4225-AC4D-67B4C686C55D}"/>
              </a:ext>
            </a:extLst>
          </p:cNvPr>
          <p:cNvSpPr>
            <a:spLocks noGrp="1"/>
          </p:cNvSpPr>
          <p:nvPr>
            <p:ph type="title"/>
          </p:nvPr>
        </p:nvSpPr>
        <p:spPr>
          <a:xfrm>
            <a:off x="841248" y="552782"/>
            <a:ext cx="9489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F14A2B-77AF-4E51-B0C1-0D361EF81A2C}"/>
              </a:ext>
            </a:extLst>
          </p:cNvPr>
          <p:cNvSpPr>
            <a:spLocks noGrp="1"/>
          </p:cNvSpPr>
          <p:nvPr>
            <p:ph type="body" idx="1"/>
          </p:nvPr>
        </p:nvSpPr>
        <p:spPr>
          <a:xfrm>
            <a:off x="841248" y="2096199"/>
            <a:ext cx="9489000" cy="37473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9C2F5-57CA-4152-A766-8F877538FB16}"/>
              </a:ext>
            </a:extLst>
          </p:cNvPr>
          <p:cNvSpPr>
            <a:spLocks noGrp="1"/>
          </p:cNvSpPr>
          <p:nvPr>
            <p:ph type="dt" sz="half" idx="2"/>
          </p:nvPr>
        </p:nvSpPr>
        <p:spPr>
          <a:xfrm>
            <a:off x="841248" y="6102693"/>
            <a:ext cx="2743200" cy="365125"/>
          </a:xfrm>
          <a:prstGeom prst="rect">
            <a:avLst/>
          </a:prstGeom>
        </p:spPr>
        <p:txBody>
          <a:bodyPr vert="horz" lIns="91440" tIns="45720" rIns="91440" bIns="45720" rtlCol="0" anchor="ctr"/>
          <a:lstStyle>
            <a:lvl1pPr algn="l">
              <a:defRPr lang="en-US" sz="1000" b="1" kern="1200" cap="all" spc="300" baseline="0" smtClean="0">
                <a:solidFill>
                  <a:schemeClr val="tx1"/>
                </a:solidFill>
                <a:latin typeface="+mn-lt"/>
                <a:ea typeface="+mn-ea"/>
                <a:cs typeface="+mn-cs"/>
              </a:defRPr>
            </a:lvl1pPr>
          </a:lstStyle>
          <a:p>
            <a:fld id="{6EF7C3A7-D6F6-4D38-A7C3-B72967BB81A6}" type="datetime1">
              <a:rPr lang="en-US" smtClean="0"/>
              <a:t>4/30/2026</a:t>
            </a:fld>
            <a:endParaRPr lang="en-US"/>
          </a:p>
        </p:txBody>
      </p:sp>
      <p:sp>
        <p:nvSpPr>
          <p:cNvPr id="5" name="Footer Placeholder 4">
            <a:extLst>
              <a:ext uri="{FF2B5EF4-FFF2-40B4-BE49-F238E27FC236}">
                <a16:creationId xmlns:a16="http://schemas.microsoft.com/office/drawing/2014/main" id="{A1225FB5-D02B-4BB9-8B8B-D1A11CFE8961}"/>
              </a:ext>
            </a:extLst>
          </p:cNvPr>
          <p:cNvSpPr>
            <a:spLocks noGrp="1"/>
          </p:cNvSpPr>
          <p:nvPr>
            <p:ph type="ftr" sz="quarter" idx="3"/>
          </p:nvPr>
        </p:nvSpPr>
        <p:spPr>
          <a:xfrm rot="5400000">
            <a:off x="9234260" y="2427620"/>
            <a:ext cx="4114800" cy="365125"/>
          </a:xfrm>
          <a:prstGeom prst="rect">
            <a:avLst/>
          </a:prstGeom>
        </p:spPr>
        <p:txBody>
          <a:bodyPr vert="horz" lIns="91440" tIns="45720" rIns="91440" bIns="45720" rtlCol="0" anchor="ctr"/>
          <a:lstStyle>
            <a:lvl1pPr algn="l">
              <a:defRPr lang="en-US" sz="1000" b="1" kern="1200" cap="all" spc="300" baseline="0">
                <a:solidFill>
                  <a:schemeClr val="tx1"/>
                </a:solidFill>
                <a:latin typeface="+mn-lt"/>
                <a:ea typeface="+mn-ea"/>
                <a:cs typeface="+mn-cs"/>
              </a:defRPr>
            </a:lvl1pPr>
          </a:lstStyle>
          <a:p>
            <a:endParaRPr lang="en-US"/>
          </a:p>
        </p:txBody>
      </p:sp>
      <p:sp>
        <p:nvSpPr>
          <p:cNvPr id="6" name="Slide Number Placeholder 5">
            <a:extLst>
              <a:ext uri="{FF2B5EF4-FFF2-40B4-BE49-F238E27FC236}">
                <a16:creationId xmlns:a16="http://schemas.microsoft.com/office/drawing/2014/main" id="{EF6244FF-6F88-4090-A77F-499DF9AAEA8B}"/>
              </a:ext>
            </a:extLst>
          </p:cNvPr>
          <p:cNvSpPr>
            <a:spLocks noGrp="1"/>
          </p:cNvSpPr>
          <p:nvPr>
            <p:ph type="sldNum" sz="quarter" idx="4"/>
          </p:nvPr>
        </p:nvSpPr>
        <p:spPr>
          <a:xfrm>
            <a:off x="10815546" y="5878515"/>
            <a:ext cx="952229" cy="420381"/>
          </a:xfrm>
          <a:prstGeom prst="rect">
            <a:avLst/>
          </a:prstGeom>
        </p:spPr>
        <p:txBody>
          <a:bodyPr vert="horz" lIns="91440" tIns="45720" rIns="91440" bIns="45720" rtlCol="0" anchor="ctr"/>
          <a:lstStyle>
            <a:lvl1pPr algn="ctr">
              <a:defRPr lang="en-US" sz="3200" b="1" kern="1200" cap="all" spc="300" baseline="0" smtClean="0">
                <a:solidFill>
                  <a:schemeClr val="tx1"/>
                </a:solidFill>
                <a:latin typeface="+mn-lt"/>
                <a:ea typeface="+mn-ea"/>
                <a:cs typeface="+mn-cs"/>
              </a:defRPr>
            </a:lvl1pPr>
          </a:lstStyle>
          <a:p>
            <a:fld id="{6586042B-6341-4E38-A80C-926D3BB8AAC9}" type="slidenum">
              <a:rPr lang="en-US" smtClean="0"/>
              <a:t>‹#›</a:t>
            </a:fld>
            <a:endParaRPr lang="en-US"/>
          </a:p>
        </p:txBody>
      </p:sp>
      <p:sp>
        <p:nvSpPr>
          <p:cNvPr id="7" name="Rectangle 6">
            <a:extLst>
              <a:ext uri="{FF2B5EF4-FFF2-40B4-BE49-F238E27FC236}">
                <a16:creationId xmlns:a16="http://schemas.microsoft.com/office/drawing/2014/main" id="{F194AEDE-F25F-43E6-A2C4-7FFF41074990}"/>
              </a:ext>
            </a:extLst>
          </p:cNvPr>
          <p:cNvSpPr/>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C793C08-EF4C-422B-A728-6C717C47DF6F}"/>
              </a:ext>
            </a:extLst>
          </p:cNvPr>
          <p:cNvCxnSpPr>
            <a:cxnSpLocks/>
          </p:cNvCxnSpPr>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E825BC6-56A8-46DE-8037-A9A577624B0D}"/>
              </a:ext>
            </a:extLst>
          </p:cNvPr>
          <p:cNvCxnSpPr>
            <a:cxnSpLocks/>
          </p:cNvCxnSpPr>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016536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1" r:id="rId6"/>
    <p:sldLayoutId id="2147483687" r:id="rId7"/>
    <p:sldLayoutId id="2147483688" r:id="rId8"/>
    <p:sldLayoutId id="2147483689" r:id="rId9"/>
    <p:sldLayoutId id="2147483690" r:id="rId10"/>
    <p:sldLayoutId id="214748369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mn-lt"/>
          <a:ea typeface="+mn-ea"/>
          <a:cs typeface="+mn-cs"/>
        </a:defRPr>
      </a:lvl3pPr>
      <a:lvl4pPr marL="13716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4pPr>
      <a:lvl5pPr marL="18288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05_47E61E39.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video" Target="https://www.youtube.com/embed/3PEzIWMf5fA?feature=oembed" TargetMode="External"/><Relationship Id="rId6" Type="http://schemas.openxmlformats.org/officeDocument/2006/relationships/image" Target="../media/image10.jpeg"/><Relationship Id="rId5" Type="http://schemas.openxmlformats.org/officeDocument/2006/relationships/image" Target="../media/image9.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19530" y="883734"/>
            <a:ext cx="3392345" cy="2918683"/>
          </a:xfrm>
        </p:spPr>
        <p:txBody>
          <a:bodyPr vert="horz" lIns="91440" tIns="45720" rIns="91440" bIns="45720" rtlCol="0" anchor="ctr">
            <a:noAutofit/>
          </a:bodyPr>
          <a:lstStyle/>
          <a:p>
            <a:r>
              <a:rPr lang="en-US" sz="4000" b="1" dirty="0">
                <a:latin typeface="Segoe UI"/>
                <a:cs typeface="Calibri"/>
              </a:rPr>
              <a:t>Learn about SNA Membership!</a:t>
            </a:r>
          </a:p>
        </p:txBody>
      </p:sp>
      <p:pic>
        <p:nvPicPr>
          <p:cNvPr id="4" name="Picture 4" descr="Logo, company name&#10;&#10;Description automatically generated">
            <a:extLst>
              <a:ext uri="{FF2B5EF4-FFF2-40B4-BE49-F238E27FC236}">
                <a16:creationId xmlns:a16="http://schemas.microsoft.com/office/drawing/2014/main" id="{B5F5116B-E36C-76CF-9E4C-2DE1DE1B85BA}"/>
              </a:ext>
            </a:extLst>
          </p:cNvPr>
          <p:cNvPicPr>
            <a:picLocks noChangeAspect="1"/>
          </p:cNvPicPr>
          <p:nvPr/>
        </p:nvPicPr>
        <p:blipFill>
          <a:blip r:embed="rId3"/>
          <a:stretch>
            <a:fillRect/>
          </a:stretch>
        </p:blipFill>
        <p:spPr>
          <a:xfrm>
            <a:off x="4198131" y="875721"/>
            <a:ext cx="6208088" cy="4625025"/>
          </a:xfrm>
          <a:prstGeom prst="rect">
            <a:avLst/>
          </a:prstGeom>
        </p:spPr>
      </p:pic>
      <p:sp>
        <p:nvSpPr>
          <p:cNvPr id="11" name="Main Frame">
            <a:extLst>
              <a:ext uri="{FF2B5EF4-FFF2-40B4-BE49-F238E27FC236}">
                <a16:creationId xmlns:a16="http://schemas.microsoft.com/office/drawing/2014/main" id="{9502469D-C562-48E3-ABA2-3CFA55C52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Main Horizontal Connector">
            <a:extLst>
              <a:ext uri="{FF2B5EF4-FFF2-40B4-BE49-F238E27FC236}">
                <a16:creationId xmlns:a16="http://schemas.microsoft.com/office/drawing/2014/main" id="{4D594499-F983-4364-8ABC-5BCDC2E906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A37E3E-52D3-44C9-B418-2D26B214CB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848100" y="334928"/>
            <a:ext cx="0" cy="57125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74BE92-BA24-4F82-94AC-ED4A58B227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4502926"/>
            <a:ext cx="3480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Main Vertical Connector">
            <a:extLst>
              <a:ext uri="{FF2B5EF4-FFF2-40B4-BE49-F238E27FC236}">
                <a16:creationId xmlns:a16="http://schemas.microsoft.com/office/drawing/2014/main" id="{6D4C177C-581F-4CC8-A686-0B6D25DC6A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F1B107B-CDDC-DEF9-9A75-5640027ACA5B}"/>
              </a:ext>
            </a:extLst>
          </p:cNvPr>
          <p:cNvSpPr txBox="1"/>
          <p:nvPr/>
        </p:nvSpPr>
        <p:spPr>
          <a:xfrm>
            <a:off x="3958225" y="6068810"/>
            <a:ext cx="35280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Segoe UI"/>
                <a:ea typeface="+mn-lt"/>
                <a:cs typeface="+mn-lt"/>
              </a:rPr>
              <a:t>www.schoolnutrition.org</a:t>
            </a:r>
            <a:endParaRPr lang="en-US" sz="2400" dirty="0">
              <a:latin typeface="Segoe UI"/>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A screenshot of a web page">
            <a:extLst>
              <a:ext uri="{FF2B5EF4-FFF2-40B4-BE49-F238E27FC236}">
                <a16:creationId xmlns:a16="http://schemas.microsoft.com/office/drawing/2014/main" id="{56A76FAF-AADF-AC00-D64C-92776B28A21E}"/>
              </a:ext>
            </a:extLst>
          </p:cNvPr>
          <p:cNvPicPr>
            <a:picLocks noChangeAspect="1"/>
          </p:cNvPicPr>
          <p:nvPr/>
        </p:nvPicPr>
        <p:blipFill>
          <a:blip r:embed="rId3"/>
          <a:stretch>
            <a:fillRect/>
          </a:stretch>
        </p:blipFill>
        <p:spPr>
          <a:xfrm>
            <a:off x="5046057" y="1923213"/>
            <a:ext cx="4810715" cy="3631960"/>
          </a:xfrm>
          <a:prstGeom prst="rect">
            <a:avLst/>
          </a:prstGeom>
        </p:spPr>
      </p:pic>
      <p:sp>
        <p:nvSpPr>
          <p:cNvPr id="2" name="Title 1">
            <a:extLst>
              <a:ext uri="{FF2B5EF4-FFF2-40B4-BE49-F238E27FC236}">
                <a16:creationId xmlns:a16="http://schemas.microsoft.com/office/drawing/2014/main" id="{87F5B53E-207D-CED6-0986-E89FCEDD3077}"/>
              </a:ext>
            </a:extLst>
          </p:cNvPr>
          <p:cNvSpPr>
            <a:spLocks noGrp="1"/>
          </p:cNvSpPr>
          <p:nvPr>
            <p:ph type="title"/>
          </p:nvPr>
        </p:nvSpPr>
        <p:spPr>
          <a:xfrm>
            <a:off x="850320" y="643496"/>
            <a:ext cx="8057723" cy="1065694"/>
          </a:xfrm>
        </p:spPr>
        <p:txBody>
          <a:bodyPr/>
          <a:lstStyle/>
          <a:p>
            <a:r>
              <a:rPr lang="en-US" sz="4000" b="1" dirty="0">
                <a:solidFill>
                  <a:srgbClr val="C00000"/>
                </a:solidFill>
                <a:latin typeface="Segoe UI"/>
                <a:cs typeface="Segoe UI"/>
              </a:rPr>
              <a:t>6.</a:t>
            </a:r>
            <a:r>
              <a:rPr lang="en-US" sz="4000" b="1" dirty="0">
                <a:latin typeface="Segoe UI"/>
                <a:cs typeface="Segoe UI"/>
              </a:rPr>
              <a:t> </a:t>
            </a:r>
            <a:r>
              <a:rPr lang="en-US" sz="4000" b="1" dirty="0">
                <a:latin typeface="Segoe UI"/>
                <a:ea typeface="+mj-lt"/>
                <a:cs typeface="+mj-lt"/>
              </a:rPr>
              <a:t>Promote </a:t>
            </a:r>
            <a:r>
              <a:rPr lang="en-US" sz="4000" b="1">
                <a:latin typeface="Segoe UI"/>
                <a:ea typeface="+mj-lt"/>
                <a:cs typeface="+mj-lt"/>
              </a:rPr>
              <a:t>Your Program</a:t>
            </a:r>
            <a:endParaRPr lang="en-US" dirty="0">
              <a:latin typeface="Segoe UI"/>
              <a:cs typeface="Segoe UI"/>
            </a:endParaRPr>
          </a:p>
        </p:txBody>
      </p:sp>
      <p:sp>
        <p:nvSpPr>
          <p:cNvPr id="5" name="Rectangle: Rounded Corners 4">
            <a:extLst>
              <a:ext uri="{FF2B5EF4-FFF2-40B4-BE49-F238E27FC236}">
                <a16:creationId xmlns:a16="http://schemas.microsoft.com/office/drawing/2014/main" id="{EC37BFE9-CB97-3DCF-ECB1-D216DF6C2F05}"/>
              </a:ext>
            </a:extLst>
          </p:cNvPr>
          <p:cNvSpPr/>
          <p:nvPr/>
        </p:nvSpPr>
        <p:spPr>
          <a:xfrm>
            <a:off x="962254" y="2062229"/>
            <a:ext cx="3308388" cy="3360298"/>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3AE3D248-0D4F-03C8-2831-3E7D0A82A081}"/>
              </a:ext>
            </a:extLst>
          </p:cNvPr>
          <p:cNvCxnSpPr/>
          <p:nvPr/>
        </p:nvCxnSpPr>
        <p:spPr>
          <a:xfrm>
            <a:off x="997569" y="1566594"/>
            <a:ext cx="6921499" cy="9073"/>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485E5DB-A6B5-33BC-C816-92247B9149FC}"/>
              </a:ext>
            </a:extLst>
          </p:cNvPr>
          <p:cNvSpPr/>
          <p:nvPr/>
        </p:nvSpPr>
        <p:spPr>
          <a:xfrm>
            <a:off x="4511132" y="1814832"/>
            <a:ext cx="5920914" cy="3741922"/>
          </a:xfrm>
          <a:prstGeom prst="rect">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Logo, company name&#10;&#10;Description automatically generated">
            <a:extLst>
              <a:ext uri="{FF2B5EF4-FFF2-40B4-BE49-F238E27FC236}">
                <a16:creationId xmlns:a16="http://schemas.microsoft.com/office/drawing/2014/main" id="{7F9AD897-6C31-5EDB-E68F-068C506D285A}"/>
              </a:ext>
            </a:extLst>
          </p:cNvPr>
          <p:cNvPicPr>
            <a:picLocks noChangeAspect="1"/>
          </p:cNvPicPr>
          <p:nvPr/>
        </p:nvPicPr>
        <p:blipFill>
          <a:blip r:embed="rId4"/>
          <a:stretch>
            <a:fillRect/>
          </a:stretch>
        </p:blipFill>
        <p:spPr>
          <a:xfrm>
            <a:off x="9335910" y="466132"/>
            <a:ext cx="1233360" cy="921846"/>
          </a:xfrm>
          <a:prstGeom prst="rect">
            <a:avLst/>
          </a:prstGeom>
        </p:spPr>
      </p:pic>
      <p:sp>
        <p:nvSpPr>
          <p:cNvPr id="8" name="TextBox 7">
            <a:extLst>
              <a:ext uri="{FF2B5EF4-FFF2-40B4-BE49-F238E27FC236}">
                <a16:creationId xmlns:a16="http://schemas.microsoft.com/office/drawing/2014/main" id="{96005AC2-D271-F7CF-FFF3-718DF13C0E12}"/>
              </a:ext>
            </a:extLst>
          </p:cNvPr>
          <p:cNvSpPr txBox="1"/>
          <p:nvPr/>
        </p:nvSpPr>
        <p:spPr>
          <a:xfrm>
            <a:off x="852004" y="2290881"/>
            <a:ext cx="3531182" cy="31393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a:cs typeface="Calibri" panose="020F0502020204030204"/>
              </a:rPr>
              <a:t>The SNA website houses shareable marketing and promotional materials. </a:t>
            </a:r>
            <a:endParaRPr lang="en-US">
              <a:cs typeface="Calibri" panose="020F0502020204030204"/>
            </a:endParaRPr>
          </a:p>
          <a:p>
            <a:pPr algn="ctr"/>
            <a:endParaRPr lang="en-US" sz="2200">
              <a:cs typeface="Calibri" panose="020F0502020204030204"/>
            </a:endParaRPr>
          </a:p>
          <a:p>
            <a:pPr algn="ctr"/>
            <a:r>
              <a:rPr lang="en-US" sz="2200">
                <a:cs typeface="Calibri" panose="020F0502020204030204"/>
              </a:rPr>
              <a:t>To access resources: Click </a:t>
            </a:r>
            <a:r>
              <a:rPr lang="en-US" sz="2200" b="1">
                <a:cs typeface="Calibri" panose="020F0502020204030204"/>
              </a:rPr>
              <a:t>Resources &gt; Resource Library &gt; </a:t>
            </a:r>
            <a:r>
              <a:rPr lang="en-US" sz="2200">
                <a:cs typeface="Calibri" panose="020F0502020204030204"/>
              </a:rPr>
              <a:t>Filter </a:t>
            </a:r>
            <a:r>
              <a:rPr lang="en-US" sz="2200" b="1">
                <a:cs typeface="Calibri" panose="020F0502020204030204"/>
              </a:rPr>
              <a:t>‘Resource Type’ </a:t>
            </a:r>
            <a:r>
              <a:rPr lang="en-US" sz="2200">
                <a:cs typeface="Calibri" panose="020F0502020204030204"/>
              </a:rPr>
              <a:t>by </a:t>
            </a:r>
            <a:r>
              <a:rPr lang="en-US" sz="2200" b="1">
                <a:cs typeface="Calibri" panose="020F0502020204030204"/>
              </a:rPr>
              <a:t>‘Marketing Assets’</a:t>
            </a:r>
            <a:endParaRPr lang="en-US">
              <a:cs typeface="Calibri"/>
            </a:endParaRPr>
          </a:p>
          <a:p>
            <a:pPr marL="457200" indent="-457200">
              <a:buFont typeface="Wingdings"/>
              <a:buChar char="§"/>
            </a:pPr>
            <a:endParaRPr lang="en-US" sz="2200" b="1">
              <a:cs typeface="Calibri" panose="020F0502020204030204"/>
            </a:endParaRPr>
          </a:p>
        </p:txBody>
      </p:sp>
    </p:spTree>
    <p:extLst>
      <p:ext uri="{BB962C8B-B14F-4D97-AF65-F5344CB8AC3E}">
        <p14:creationId xmlns:p14="http://schemas.microsoft.com/office/powerpoint/2010/main" val="2752000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5B53E-207D-CED6-0986-E89FCEDD3077}"/>
              </a:ext>
            </a:extLst>
          </p:cNvPr>
          <p:cNvSpPr>
            <a:spLocks noGrp="1"/>
          </p:cNvSpPr>
          <p:nvPr>
            <p:ph type="title"/>
          </p:nvPr>
        </p:nvSpPr>
        <p:spPr>
          <a:xfrm>
            <a:off x="850320" y="643496"/>
            <a:ext cx="7774502" cy="1045465"/>
          </a:xfrm>
        </p:spPr>
        <p:txBody>
          <a:bodyPr/>
          <a:lstStyle/>
          <a:p>
            <a:r>
              <a:rPr lang="en-US" sz="4000" b="1">
                <a:solidFill>
                  <a:srgbClr val="C00000"/>
                </a:solidFill>
                <a:latin typeface="Segoe UI"/>
                <a:cs typeface="Segoe UI"/>
              </a:rPr>
              <a:t>7.</a:t>
            </a:r>
            <a:r>
              <a:rPr lang="en-US" sz="4000" b="1">
                <a:latin typeface="Segoe UI"/>
                <a:cs typeface="Segoe UI"/>
              </a:rPr>
              <a:t> Keep Yourself Informed</a:t>
            </a:r>
            <a:endParaRPr lang="en-US" sz="4000" b="1" dirty="0">
              <a:latin typeface="Segoe UI"/>
              <a:cs typeface="Segoe UI"/>
            </a:endParaRPr>
          </a:p>
        </p:txBody>
      </p:sp>
      <p:sp>
        <p:nvSpPr>
          <p:cNvPr id="4" name="Text Placeholder 3">
            <a:extLst>
              <a:ext uri="{FF2B5EF4-FFF2-40B4-BE49-F238E27FC236}">
                <a16:creationId xmlns:a16="http://schemas.microsoft.com/office/drawing/2014/main" id="{91A42623-A687-765E-8D9E-9F8C7C4EF4C5}"/>
              </a:ext>
            </a:extLst>
          </p:cNvPr>
          <p:cNvSpPr>
            <a:spLocks noGrp="1"/>
          </p:cNvSpPr>
          <p:nvPr>
            <p:ph type="body" sz="half" idx="2"/>
          </p:nvPr>
        </p:nvSpPr>
        <p:spPr>
          <a:xfrm>
            <a:off x="1723633" y="2792763"/>
            <a:ext cx="4124520" cy="2086441"/>
          </a:xfrm>
        </p:spPr>
        <p:txBody>
          <a:bodyPr vert="horz" lIns="91440" tIns="45720" rIns="91440" bIns="45720" rtlCol="0" anchor="t">
            <a:noAutofit/>
          </a:bodyPr>
          <a:lstStyle/>
          <a:p>
            <a:r>
              <a:rPr lang="en-US" sz="2500" dirty="0">
                <a:latin typeface="Segoe UI"/>
                <a:ea typeface="+mn-lt"/>
                <a:cs typeface="Segoe UI"/>
              </a:rPr>
              <a:t>Get the latest trends, and success stories delivered through a subscription to </a:t>
            </a:r>
            <a:r>
              <a:rPr lang="en-US" sz="2500">
                <a:latin typeface="Segoe UI"/>
                <a:ea typeface="+mn-lt"/>
                <a:cs typeface="Segoe UI"/>
              </a:rPr>
              <a:t>SNA’s Award Winner SN Magazine.</a:t>
            </a:r>
            <a:endParaRPr lang="en-US">
              <a:latin typeface="Segoe UI"/>
              <a:ea typeface="+mn-lt"/>
              <a:cs typeface="Segoe UI"/>
            </a:endParaRPr>
          </a:p>
        </p:txBody>
      </p:sp>
      <p:sp>
        <p:nvSpPr>
          <p:cNvPr id="5" name="Rectangle: Rounded Corners 4">
            <a:extLst>
              <a:ext uri="{FF2B5EF4-FFF2-40B4-BE49-F238E27FC236}">
                <a16:creationId xmlns:a16="http://schemas.microsoft.com/office/drawing/2014/main" id="{EC37BFE9-CB97-3DCF-ECB1-D216DF6C2F05}"/>
              </a:ext>
            </a:extLst>
          </p:cNvPr>
          <p:cNvSpPr/>
          <p:nvPr/>
        </p:nvSpPr>
        <p:spPr>
          <a:xfrm>
            <a:off x="1442345" y="2563290"/>
            <a:ext cx="4410746" cy="2928211"/>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3AE3D248-0D4F-03C8-2831-3E7D0A82A081}"/>
              </a:ext>
            </a:extLst>
          </p:cNvPr>
          <p:cNvCxnSpPr/>
          <p:nvPr/>
        </p:nvCxnSpPr>
        <p:spPr>
          <a:xfrm>
            <a:off x="1191533" y="1518104"/>
            <a:ext cx="6921499" cy="9073"/>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485E5DB-A6B5-33BC-C816-92247B9149FC}"/>
              </a:ext>
            </a:extLst>
          </p:cNvPr>
          <p:cNvSpPr/>
          <p:nvPr/>
        </p:nvSpPr>
        <p:spPr>
          <a:xfrm>
            <a:off x="6784057" y="1839421"/>
            <a:ext cx="3075215" cy="3991426"/>
          </a:xfrm>
          <a:prstGeom prst="rect">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Logo, company name&#10;&#10;Description automatically generated">
            <a:extLst>
              <a:ext uri="{FF2B5EF4-FFF2-40B4-BE49-F238E27FC236}">
                <a16:creationId xmlns:a16="http://schemas.microsoft.com/office/drawing/2014/main" id="{8662275E-9C2F-FD36-CAD1-B1BA7920BB06}"/>
              </a:ext>
            </a:extLst>
          </p:cNvPr>
          <p:cNvPicPr>
            <a:picLocks noChangeAspect="1"/>
          </p:cNvPicPr>
          <p:nvPr/>
        </p:nvPicPr>
        <p:blipFill>
          <a:blip r:embed="rId3"/>
          <a:stretch>
            <a:fillRect/>
          </a:stretch>
        </p:blipFill>
        <p:spPr>
          <a:xfrm>
            <a:off x="9295804" y="482174"/>
            <a:ext cx="1233360" cy="921846"/>
          </a:xfrm>
          <a:prstGeom prst="rect">
            <a:avLst/>
          </a:prstGeom>
        </p:spPr>
      </p:pic>
      <p:pic>
        <p:nvPicPr>
          <p:cNvPr id="11" name="Picture 10" descr="A magazine cover with a person smiling&#10;&#10;AI-generated content may be incorrect.">
            <a:extLst>
              <a:ext uri="{FF2B5EF4-FFF2-40B4-BE49-F238E27FC236}">
                <a16:creationId xmlns:a16="http://schemas.microsoft.com/office/drawing/2014/main" id="{1E1485D7-4CC7-FE04-1063-00809DE1BA61}"/>
              </a:ext>
            </a:extLst>
          </p:cNvPr>
          <p:cNvPicPr>
            <a:picLocks noChangeAspect="1"/>
          </p:cNvPicPr>
          <p:nvPr/>
        </p:nvPicPr>
        <p:blipFill>
          <a:blip r:embed="rId4"/>
          <a:stretch>
            <a:fillRect/>
          </a:stretch>
        </p:blipFill>
        <p:spPr>
          <a:xfrm>
            <a:off x="6858000" y="1837628"/>
            <a:ext cx="2936488" cy="3870403"/>
          </a:xfrm>
          <a:prstGeom prst="rect">
            <a:avLst/>
          </a:prstGeom>
        </p:spPr>
      </p:pic>
    </p:spTree>
    <p:extLst>
      <p:ext uri="{BB962C8B-B14F-4D97-AF65-F5344CB8AC3E}">
        <p14:creationId xmlns:p14="http://schemas.microsoft.com/office/powerpoint/2010/main" val="2806074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B4768-87F5-1294-430B-CEC6F2D42F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82C71F-38DE-7489-3B94-E0FB06FE8ED7}"/>
              </a:ext>
            </a:extLst>
          </p:cNvPr>
          <p:cNvSpPr>
            <a:spLocks noGrp="1"/>
          </p:cNvSpPr>
          <p:nvPr>
            <p:ph type="title"/>
          </p:nvPr>
        </p:nvSpPr>
        <p:spPr>
          <a:xfrm>
            <a:off x="850320" y="643496"/>
            <a:ext cx="7774502" cy="1045465"/>
          </a:xfrm>
        </p:spPr>
        <p:txBody>
          <a:bodyPr/>
          <a:lstStyle/>
          <a:p>
            <a:r>
              <a:rPr lang="en-US" sz="4000" b="1" dirty="0">
                <a:solidFill>
                  <a:srgbClr val="C00000"/>
                </a:solidFill>
                <a:latin typeface="Segoe UI"/>
                <a:cs typeface="Segoe UI"/>
              </a:rPr>
              <a:t>8.</a:t>
            </a:r>
            <a:r>
              <a:rPr lang="en-US" sz="4000" b="1" dirty="0">
                <a:latin typeface="Segoe UI"/>
                <a:cs typeface="Segoe UI"/>
              </a:rPr>
              <a:t> Get More For Less</a:t>
            </a:r>
          </a:p>
        </p:txBody>
      </p:sp>
      <p:sp>
        <p:nvSpPr>
          <p:cNvPr id="4" name="Text Placeholder 3">
            <a:extLst>
              <a:ext uri="{FF2B5EF4-FFF2-40B4-BE49-F238E27FC236}">
                <a16:creationId xmlns:a16="http://schemas.microsoft.com/office/drawing/2014/main" id="{4EF33062-B4F0-01B0-2F5F-E62E65E4C529}"/>
              </a:ext>
            </a:extLst>
          </p:cNvPr>
          <p:cNvSpPr>
            <a:spLocks noGrp="1"/>
          </p:cNvSpPr>
          <p:nvPr>
            <p:ph type="body" sz="half" idx="2"/>
          </p:nvPr>
        </p:nvSpPr>
        <p:spPr>
          <a:xfrm>
            <a:off x="1300299" y="2030763"/>
            <a:ext cx="4791270" cy="3695106"/>
          </a:xfrm>
        </p:spPr>
        <p:txBody>
          <a:bodyPr vert="horz" lIns="91440" tIns="45720" rIns="91440" bIns="45720" rtlCol="0" anchor="t">
            <a:noAutofit/>
          </a:bodyPr>
          <a:lstStyle/>
          <a:p>
            <a:r>
              <a:rPr lang="en-US" sz="2500" dirty="0">
                <a:latin typeface="Segoe UI"/>
                <a:ea typeface="+mn-lt"/>
                <a:cs typeface="Segoe UI"/>
              </a:rPr>
              <a:t>SNA members always pay the lowest price and can find deep discounts on publications conferences, and courses. SNA members also have access to scholarships and grants through </a:t>
            </a:r>
            <a:r>
              <a:rPr lang="en-US" sz="2500">
                <a:latin typeface="Segoe UI"/>
                <a:ea typeface="+mn-lt"/>
                <a:cs typeface="Segoe UI"/>
              </a:rPr>
              <a:t>the School Nutrition Foundation</a:t>
            </a:r>
            <a:r>
              <a:rPr lang="en-US" sz="2500" dirty="0">
                <a:latin typeface="Segoe UI"/>
                <a:ea typeface="+mn-lt"/>
                <a:cs typeface="Segoe UI"/>
              </a:rPr>
              <a:t>.</a:t>
            </a:r>
            <a:endParaRPr lang="en-US" sz="2500" dirty="0">
              <a:latin typeface="Segoe UI"/>
              <a:cs typeface="Segoe UI"/>
            </a:endParaRPr>
          </a:p>
        </p:txBody>
      </p:sp>
      <p:sp>
        <p:nvSpPr>
          <p:cNvPr id="5" name="Rectangle: Rounded Corners 4">
            <a:extLst>
              <a:ext uri="{FF2B5EF4-FFF2-40B4-BE49-F238E27FC236}">
                <a16:creationId xmlns:a16="http://schemas.microsoft.com/office/drawing/2014/main" id="{C53BD697-AB26-AB17-5D68-4DD3C5384162}"/>
              </a:ext>
            </a:extLst>
          </p:cNvPr>
          <p:cNvSpPr/>
          <p:nvPr/>
        </p:nvSpPr>
        <p:spPr>
          <a:xfrm>
            <a:off x="1071928" y="1843623"/>
            <a:ext cx="5215079" cy="4124127"/>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EB3FAFAF-B495-6BFD-7F93-017943C85CAE}"/>
              </a:ext>
            </a:extLst>
          </p:cNvPr>
          <p:cNvCxnSpPr/>
          <p:nvPr/>
        </p:nvCxnSpPr>
        <p:spPr>
          <a:xfrm>
            <a:off x="1191533" y="1518104"/>
            <a:ext cx="6921499" cy="9073"/>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2E4B03E-CCC4-5333-87E5-F1D3D3617CCB}"/>
              </a:ext>
            </a:extLst>
          </p:cNvPr>
          <p:cNvSpPr/>
          <p:nvPr/>
        </p:nvSpPr>
        <p:spPr>
          <a:xfrm>
            <a:off x="6784057" y="1839421"/>
            <a:ext cx="3075215" cy="3991426"/>
          </a:xfrm>
          <a:prstGeom prst="rect">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Logo, company name&#10;&#10;Description automatically generated">
            <a:extLst>
              <a:ext uri="{FF2B5EF4-FFF2-40B4-BE49-F238E27FC236}">
                <a16:creationId xmlns:a16="http://schemas.microsoft.com/office/drawing/2014/main" id="{4814BAC1-4881-33E4-C3A4-3E2959572BA1}"/>
              </a:ext>
            </a:extLst>
          </p:cNvPr>
          <p:cNvPicPr>
            <a:picLocks noChangeAspect="1"/>
          </p:cNvPicPr>
          <p:nvPr/>
        </p:nvPicPr>
        <p:blipFill>
          <a:blip r:embed="rId3"/>
          <a:stretch>
            <a:fillRect/>
          </a:stretch>
        </p:blipFill>
        <p:spPr>
          <a:xfrm>
            <a:off x="9295804" y="482174"/>
            <a:ext cx="1233360" cy="921846"/>
          </a:xfrm>
          <a:prstGeom prst="rect">
            <a:avLst/>
          </a:prstGeom>
        </p:spPr>
      </p:pic>
      <p:pic>
        <p:nvPicPr>
          <p:cNvPr id="8" name="Picture 7" descr="SNF-Logo-NoTagline">
            <a:extLst>
              <a:ext uri="{FF2B5EF4-FFF2-40B4-BE49-F238E27FC236}">
                <a16:creationId xmlns:a16="http://schemas.microsoft.com/office/drawing/2014/main" id="{D7B5BF47-7C58-D249-F2A9-19C1F8E9100E}"/>
              </a:ext>
            </a:extLst>
          </p:cNvPr>
          <p:cNvPicPr>
            <a:picLocks noChangeAspect="1"/>
          </p:cNvPicPr>
          <p:nvPr/>
        </p:nvPicPr>
        <p:blipFill>
          <a:blip r:embed="rId4"/>
          <a:stretch>
            <a:fillRect/>
          </a:stretch>
        </p:blipFill>
        <p:spPr>
          <a:xfrm>
            <a:off x="6994576" y="2211915"/>
            <a:ext cx="2425598" cy="1693334"/>
          </a:xfrm>
          <a:prstGeom prst="rect">
            <a:avLst/>
          </a:prstGeom>
        </p:spPr>
      </p:pic>
      <p:pic>
        <p:nvPicPr>
          <p:cNvPr id="10" name="Graphic 9" descr="Money with solid fill">
            <a:extLst>
              <a:ext uri="{FF2B5EF4-FFF2-40B4-BE49-F238E27FC236}">
                <a16:creationId xmlns:a16="http://schemas.microsoft.com/office/drawing/2014/main" id="{3FB8C650-B214-67DB-C79E-70133F2FD25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564967" y="4061884"/>
            <a:ext cx="1517650" cy="1517650"/>
          </a:xfrm>
          <a:prstGeom prst="rect">
            <a:avLst/>
          </a:prstGeom>
        </p:spPr>
      </p:pic>
    </p:spTree>
    <p:extLst>
      <p:ext uri="{BB962C8B-B14F-4D97-AF65-F5344CB8AC3E}">
        <p14:creationId xmlns:p14="http://schemas.microsoft.com/office/powerpoint/2010/main" val="1856412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DD99A-5A95-887E-0E71-E9945AA52F90}"/>
              </a:ext>
            </a:extLst>
          </p:cNvPr>
          <p:cNvSpPr>
            <a:spLocks noGrp="1"/>
          </p:cNvSpPr>
          <p:nvPr>
            <p:ph type="title"/>
          </p:nvPr>
        </p:nvSpPr>
        <p:spPr>
          <a:xfrm>
            <a:off x="828900" y="746624"/>
            <a:ext cx="10030878" cy="2569464"/>
          </a:xfrm>
        </p:spPr>
        <p:txBody>
          <a:bodyPr/>
          <a:lstStyle/>
          <a:p>
            <a:r>
              <a:rPr lang="en-US" sz="4800" b="1" dirty="0">
                <a:latin typeface="Segoe UI"/>
                <a:cs typeface="Calibri"/>
              </a:rPr>
              <a:t>More Memorable SNA Benefits</a:t>
            </a:r>
            <a:br>
              <a:rPr lang="en-US" sz="4800" b="1" dirty="0">
                <a:latin typeface="Segoe UI"/>
                <a:cs typeface="Calibri"/>
              </a:rPr>
            </a:br>
            <a:endParaRPr lang="en-US" sz="4800" b="1" dirty="0">
              <a:latin typeface="Segoe UI"/>
              <a:cs typeface="Calibri"/>
            </a:endParaRPr>
          </a:p>
        </p:txBody>
      </p:sp>
      <p:pic>
        <p:nvPicPr>
          <p:cNvPr id="5" name="Picture Placeholder 4" descr="G:\Star Club\New Logo\color\2 color\CMYK\starCLUB_logo2CMYK_300dpi.jpg">
            <a:extLst>
              <a:ext uri="{FF2B5EF4-FFF2-40B4-BE49-F238E27FC236}">
                <a16:creationId xmlns:a16="http://schemas.microsoft.com/office/drawing/2014/main" id="{C0D49511-0FEA-A347-65AA-12557814381D}"/>
              </a:ext>
            </a:extLst>
          </p:cNvPr>
          <p:cNvPicPr>
            <a:picLocks noGrp="1" noChangeAspect="1"/>
          </p:cNvPicPr>
          <p:nvPr>
            <p:ph type="pic" idx="1"/>
          </p:nvPr>
        </p:nvPicPr>
        <p:blipFill>
          <a:blip r:embed="rId2"/>
          <a:srcRect l="1320" t="-2834" b="-3410"/>
          <a:stretch/>
        </p:blipFill>
        <p:spPr>
          <a:xfrm>
            <a:off x="5699601" y="2330368"/>
            <a:ext cx="4471010" cy="2201808"/>
          </a:xfrm>
        </p:spPr>
      </p:pic>
      <p:sp>
        <p:nvSpPr>
          <p:cNvPr id="4" name="Text Placeholder 3">
            <a:extLst>
              <a:ext uri="{FF2B5EF4-FFF2-40B4-BE49-F238E27FC236}">
                <a16:creationId xmlns:a16="http://schemas.microsoft.com/office/drawing/2014/main" id="{4D0B7291-2099-C634-4BC0-CA12EA52F199}"/>
              </a:ext>
            </a:extLst>
          </p:cNvPr>
          <p:cNvSpPr>
            <a:spLocks noGrp="1"/>
          </p:cNvSpPr>
          <p:nvPr>
            <p:ph type="body" sz="half" idx="2"/>
          </p:nvPr>
        </p:nvSpPr>
        <p:spPr>
          <a:xfrm>
            <a:off x="1045093" y="2569390"/>
            <a:ext cx="4608576" cy="2569464"/>
          </a:xfrm>
        </p:spPr>
        <p:txBody>
          <a:bodyPr vert="horz" lIns="91440" tIns="45720" rIns="91440" bIns="45720" rtlCol="0" anchor="t">
            <a:noAutofit/>
          </a:bodyPr>
          <a:lstStyle/>
          <a:p>
            <a:pPr marL="285750" indent="-285750">
              <a:lnSpc>
                <a:spcPct val="100000"/>
              </a:lnSpc>
              <a:spcBef>
                <a:spcPts val="1200"/>
              </a:spcBef>
              <a:spcAft>
                <a:spcPts val="200"/>
              </a:spcAft>
              <a:buFont typeface="Arial"/>
              <a:buChar char="•"/>
            </a:pPr>
            <a:r>
              <a:rPr lang="en-US" sz="1900" dirty="0">
                <a:solidFill>
                  <a:srgbClr val="404040"/>
                </a:solidFill>
                <a:latin typeface="Segoe UI"/>
                <a:cs typeface="Segoe UI"/>
              </a:rPr>
              <a:t>E-Newsletters</a:t>
            </a:r>
            <a:endParaRPr lang="en-US" sz="1900" dirty="0">
              <a:solidFill>
                <a:srgbClr val="000000"/>
              </a:solidFill>
              <a:latin typeface="Segoe UI"/>
              <a:cs typeface="Segoe UI"/>
            </a:endParaRPr>
          </a:p>
          <a:p>
            <a:pPr marL="285750" indent="-285750">
              <a:lnSpc>
                <a:spcPct val="100000"/>
              </a:lnSpc>
              <a:spcBef>
                <a:spcPts val="1200"/>
              </a:spcBef>
              <a:spcAft>
                <a:spcPts val="200"/>
              </a:spcAft>
              <a:buFont typeface="Arial"/>
              <a:buChar char="•"/>
            </a:pPr>
            <a:r>
              <a:rPr lang="en-US" sz="1900" dirty="0">
                <a:solidFill>
                  <a:srgbClr val="404040"/>
                </a:solidFill>
                <a:latin typeface="Segoe UI"/>
                <a:cs typeface="Segoe UI"/>
              </a:rPr>
              <a:t>School Nutrition SWAG</a:t>
            </a:r>
          </a:p>
          <a:p>
            <a:pPr marL="285750" indent="-285750">
              <a:lnSpc>
                <a:spcPct val="100000"/>
              </a:lnSpc>
              <a:spcBef>
                <a:spcPts val="1200"/>
              </a:spcBef>
              <a:spcAft>
                <a:spcPts val="200"/>
              </a:spcAft>
              <a:buFont typeface="Arial"/>
              <a:buChar char="•"/>
            </a:pPr>
            <a:r>
              <a:rPr lang="en-US" sz="1900" dirty="0">
                <a:solidFill>
                  <a:srgbClr val="404040"/>
                </a:solidFill>
                <a:latin typeface="Segoe UI"/>
                <a:cs typeface="Segoe UI"/>
              </a:rPr>
              <a:t>SNA Recognizes You!</a:t>
            </a:r>
          </a:p>
          <a:p>
            <a:pPr marL="383540" lvl="1" indent="-285750">
              <a:lnSpc>
                <a:spcPct val="100000"/>
              </a:lnSpc>
              <a:spcBef>
                <a:spcPts val="200"/>
              </a:spcBef>
              <a:spcAft>
                <a:spcPts val="400"/>
              </a:spcAft>
              <a:buFont typeface="Courier New,monospace"/>
              <a:buChar char="o"/>
            </a:pPr>
            <a:r>
              <a:rPr lang="en-US" sz="1900" dirty="0">
                <a:solidFill>
                  <a:srgbClr val="404040"/>
                </a:solidFill>
                <a:latin typeface="Segoe UI"/>
                <a:cs typeface="Segoe UI"/>
              </a:rPr>
              <a:t>Star Club</a:t>
            </a:r>
            <a:endParaRPr lang="en-US" sz="1900" dirty="0">
              <a:latin typeface="Segoe UI"/>
              <a:cs typeface="Segoe UI"/>
            </a:endParaRPr>
          </a:p>
          <a:p>
            <a:pPr marL="383540" lvl="1" indent="-285750">
              <a:lnSpc>
                <a:spcPct val="100000"/>
              </a:lnSpc>
              <a:spcBef>
                <a:spcPts val="200"/>
              </a:spcBef>
              <a:spcAft>
                <a:spcPts val="400"/>
              </a:spcAft>
              <a:buFont typeface="Courier New,monospace"/>
              <a:buChar char="o"/>
            </a:pPr>
            <a:r>
              <a:rPr lang="en-US" sz="1900" dirty="0">
                <a:solidFill>
                  <a:srgbClr val="404040"/>
                </a:solidFill>
                <a:latin typeface="Segoe UI"/>
                <a:cs typeface="Segoe UI"/>
              </a:rPr>
              <a:t>SNA Awards</a:t>
            </a:r>
          </a:p>
          <a:p>
            <a:pPr marL="97790" lvl="1">
              <a:lnSpc>
                <a:spcPct val="100000"/>
              </a:lnSpc>
              <a:spcBef>
                <a:spcPts val="200"/>
              </a:spcBef>
              <a:spcAft>
                <a:spcPts val="400"/>
              </a:spcAft>
            </a:pPr>
            <a:r>
              <a:rPr lang="en-US" sz="1900" b="1" dirty="0">
                <a:solidFill>
                  <a:srgbClr val="404040"/>
                </a:solidFill>
                <a:latin typeface="Segoe UI"/>
                <a:cs typeface="Segoe UI"/>
              </a:rPr>
              <a:t>And more!</a:t>
            </a:r>
            <a:endParaRPr lang="en-US" dirty="0"/>
          </a:p>
        </p:txBody>
      </p:sp>
      <p:sp>
        <p:nvSpPr>
          <p:cNvPr id="7" name="Rectangle: Rounded Corners 6">
            <a:extLst>
              <a:ext uri="{FF2B5EF4-FFF2-40B4-BE49-F238E27FC236}">
                <a16:creationId xmlns:a16="http://schemas.microsoft.com/office/drawing/2014/main" id="{FB3B32DA-3557-C52F-2094-8E38595CA3B6}"/>
              </a:ext>
            </a:extLst>
          </p:cNvPr>
          <p:cNvSpPr/>
          <p:nvPr/>
        </p:nvSpPr>
        <p:spPr>
          <a:xfrm>
            <a:off x="601913" y="2175854"/>
            <a:ext cx="3767919" cy="3451447"/>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D601E6A9-5E48-2A3F-CF35-101C189FEC30}"/>
              </a:ext>
            </a:extLst>
          </p:cNvPr>
          <p:cNvCxnSpPr/>
          <p:nvPr/>
        </p:nvCxnSpPr>
        <p:spPr>
          <a:xfrm flipV="1">
            <a:off x="843374" y="2034618"/>
            <a:ext cx="9229029" cy="18578"/>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logo for a company&#10;&#10;Description automatically generated">
            <a:extLst>
              <a:ext uri="{FF2B5EF4-FFF2-40B4-BE49-F238E27FC236}">
                <a16:creationId xmlns:a16="http://schemas.microsoft.com/office/drawing/2014/main" id="{2EBACA6C-05E3-B665-8EAE-441CC14AF406}"/>
              </a:ext>
            </a:extLst>
          </p:cNvPr>
          <p:cNvPicPr>
            <a:picLocks noChangeAspect="1"/>
          </p:cNvPicPr>
          <p:nvPr/>
        </p:nvPicPr>
        <p:blipFill>
          <a:blip r:embed="rId3"/>
          <a:stretch>
            <a:fillRect/>
          </a:stretch>
        </p:blipFill>
        <p:spPr>
          <a:xfrm>
            <a:off x="4630428" y="4367329"/>
            <a:ext cx="2447925" cy="1543050"/>
          </a:xfrm>
          <a:prstGeom prst="rect">
            <a:avLst/>
          </a:prstGeom>
        </p:spPr>
      </p:pic>
      <p:pic>
        <p:nvPicPr>
          <p:cNvPr id="6" name="Picture 5" descr="A logo for a company&#10;&#10;Description automatically generated">
            <a:extLst>
              <a:ext uri="{FF2B5EF4-FFF2-40B4-BE49-F238E27FC236}">
                <a16:creationId xmlns:a16="http://schemas.microsoft.com/office/drawing/2014/main" id="{A9A311BD-C3C3-ED07-8D46-F6828E5E73EB}"/>
              </a:ext>
            </a:extLst>
          </p:cNvPr>
          <p:cNvPicPr>
            <a:picLocks noChangeAspect="1"/>
          </p:cNvPicPr>
          <p:nvPr/>
        </p:nvPicPr>
        <p:blipFill>
          <a:blip r:embed="rId4"/>
          <a:stretch>
            <a:fillRect/>
          </a:stretch>
        </p:blipFill>
        <p:spPr>
          <a:xfrm>
            <a:off x="6676909" y="4367329"/>
            <a:ext cx="2276475" cy="1543050"/>
          </a:xfrm>
          <a:prstGeom prst="rect">
            <a:avLst/>
          </a:prstGeom>
        </p:spPr>
      </p:pic>
      <p:pic>
        <p:nvPicPr>
          <p:cNvPr id="8" name="Picture 7" descr="A logo for a company&#10;&#10;Description automatically generated">
            <a:extLst>
              <a:ext uri="{FF2B5EF4-FFF2-40B4-BE49-F238E27FC236}">
                <a16:creationId xmlns:a16="http://schemas.microsoft.com/office/drawing/2014/main" id="{36004FF7-4225-2FF7-A35A-C0A052F96BC5}"/>
              </a:ext>
            </a:extLst>
          </p:cNvPr>
          <p:cNvPicPr>
            <a:picLocks noChangeAspect="1"/>
          </p:cNvPicPr>
          <p:nvPr/>
        </p:nvPicPr>
        <p:blipFill>
          <a:blip r:embed="rId5"/>
          <a:stretch>
            <a:fillRect/>
          </a:stretch>
        </p:blipFill>
        <p:spPr>
          <a:xfrm>
            <a:off x="8469003" y="4367329"/>
            <a:ext cx="2390775" cy="1543050"/>
          </a:xfrm>
          <a:prstGeom prst="rect">
            <a:avLst/>
          </a:prstGeom>
        </p:spPr>
      </p:pic>
    </p:spTree>
    <p:extLst>
      <p:ext uri="{BB962C8B-B14F-4D97-AF65-F5344CB8AC3E}">
        <p14:creationId xmlns:p14="http://schemas.microsoft.com/office/powerpoint/2010/main" val="2396834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B3A98-2CA7-ADFE-5F0C-CFE8D662C548}"/>
              </a:ext>
            </a:extLst>
          </p:cNvPr>
          <p:cNvSpPr>
            <a:spLocks noGrp="1"/>
          </p:cNvSpPr>
          <p:nvPr>
            <p:ph type="title"/>
          </p:nvPr>
        </p:nvSpPr>
        <p:spPr>
          <a:xfrm>
            <a:off x="759186" y="482444"/>
            <a:ext cx="8350523" cy="1536531"/>
          </a:xfrm>
        </p:spPr>
        <p:txBody>
          <a:bodyPr/>
          <a:lstStyle/>
          <a:p>
            <a:r>
              <a:rPr lang="en-US" sz="3600" b="1" dirty="0">
                <a:latin typeface="Segoe UI"/>
                <a:cs typeface="Segoe UI"/>
              </a:rPr>
              <a:t>Love the Benefits?</a:t>
            </a:r>
            <a:br>
              <a:rPr lang="en-US" sz="3600" b="1" dirty="0">
                <a:latin typeface="Segoe UI"/>
                <a:cs typeface="Segoe UI"/>
              </a:rPr>
            </a:br>
            <a:r>
              <a:rPr lang="en-US" sz="3600" b="1" dirty="0">
                <a:latin typeface="Segoe UI"/>
                <a:cs typeface="Segoe UI"/>
              </a:rPr>
              <a:t>Suggest a New Member, Today!</a:t>
            </a:r>
          </a:p>
        </p:txBody>
      </p:sp>
      <p:sp>
        <p:nvSpPr>
          <p:cNvPr id="4" name="Text Placeholder 3">
            <a:extLst>
              <a:ext uri="{FF2B5EF4-FFF2-40B4-BE49-F238E27FC236}">
                <a16:creationId xmlns:a16="http://schemas.microsoft.com/office/drawing/2014/main" id="{538009CF-4108-762E-865C-529F6C86A292}"/>
              </a:ext>
            </a:extLst>
          </p:cNvPr>
          <p:cNvSpPr>
            <a:spLocks noGrp="1"/>
          </p:cNvSpPr>
          <p:nvPr>
            <p:ph type="body" sz="half" idx="2"/>
          </p:nvPr>
        </p:nvSpPr>
        <p:spPr>
          <a:xfrm>
            <a:off x="4840656" y="2103308"/>
            <a:ext cx="5445752" cy="3891092"/>
          </a:xfrm>
        </p:spPr>
        <p:txBody>
          <a:bodyPr vert="horz" lIns="91440" tIns="45720" rIns="91440" bIns="45720" rtlCol="0" anchor="t">
            <a:normAutofit fontScale="92500" lnSpcReduction="10000"/>
          </a:bodyPr>
          <a:lstStyle/>
          <a:p>
            <a:pPr marL="342900" indent="-342900">
              <a:buFont typeface="Arial" panose="020B0604020202020204" pitchFamily="34" charset="0"/>
              <a:buChar char="•"/>
            </a:pPr>
            <a:r>
              <a:rPr lang="en-US" dirty="0">
                <a:latin typeface="Segoe UI"/>
                <a:cs typeface="Segoe UI"/>
              </a:rPr>
              <a:t>Recruit at least </a:t>
            </a:r>
            <a:r>
              <a:rPr lang="en-US" b="1" dirty="0">
                <a:latin typeface="Segoe UI"/>
                <a:cs typeface="Segoe UI"/>
              </a:rPr>
              <a:t>ONE </a:t>
            </a:r>
            <a:r>
              <a:rPr lang="en-US" dirty="0">
                <a:latin typeface="Segoe UI"/>
                <a:cs typeface="Segoe UI"/>
              </a:rPr>
              <a:t>new SNA member during a calendar month between October-May to be eligible for our monthly prize drawing of a $25 gift card. Monthly campaign winners will be showcased on SNA social media platforms. </a:t>
            </a:r>
          </a:p>
          <a:p>
            <a:pPr marL="342900" indent="-342900">
              <a:buFont typeface="Arial" panose="020B0604020202020204" pitchFamily="34" charset="0"/>
              <a:buChar char="•"/>
            </a:pPr>
            <a:r>
              <a:rPr lang="en-US" dirty="0">
                <a:latin typeface="Segoe UI"/>
                <a:cs typeface="Segoe UI"/>
              </a:rPr>
              <a:t>In addition, there are two chances to enter the </a:t>
            </a:r>
            <a:r>
              <a:rPr lang="en-US" i="1" dirty="0">
                <a:latin typeface="Segoe UI"/>
                <a:cs typeface="Segoe UI"/>
              </a:rPr>
              <a:t>Pay It Forward Membership Drawing</a:t>
            </a:r>
            <a:r>
              <a:rPr lang="en-US" dirty="0">
                <a:latin typeface="Segoe UI"/>
                <a:cs typeface="Segoe UI"/>
              </a:rPr>
              <a:t>—in November and May—by nominating a colleague for a free SNA membership and sharing why they belong in our community</a:t>
            </a:r>
          </a:p>
          <a:p>
            <a:endParaRPr lang="en-US" dirty="0">
              <a:latin typeface="Segoe UI"/>
              <a:cs typeface="Segoe UI"/>
            </a:endParaRPr>
          </a:p>
        </p:txBody>
      </p:sp>
      <p:pic>
        <p:nvPicPr>
          <p:cNvPr id="5" name="Picture 4" descr="Logo, company name&#10;&#10;Description automatically generated">
            <a:extLst>
              <a:ext uri="{FF2B5EF4-FFF2-40B4-BE49-F238E27FC236}">
                <a16:creationId xmlns:a16="http://schemas.microsoft.com/office/drawing/2014/main" id="{7ECBC7F2-2B3C-BB57-CFCD-97E6A2AF58BE}"/>
              </a:ext>
            </a:extLst>
          </p:cNvPr>
          <p:cNvPicPr>
            <a:picLocks noChangeAspect="1"/>
          </p:cNvPicPr>
          <p:nvPr/>
        </p:nvPicPr>
        <p:blipFill>
          <a:blip r:embed="rId3"/>
          <a:stretch>
            <a:fillRect/>
          </a:stretch>
        </p:blipFill>
        <p:spPr>
          <a:xfrm>
            <a:off x="9287783" y="482174"/>
            <a:ext cx="1233360" cy="921846"/>
          </a:xfrm>
          <a:prstGeom prst="rect">
            <a:avLst/>
          </a:prstGeom>
        </p:spPr>
      </p:pic>
      <p:cxnSp>
        <p:nvCxnSpPr>
          <p:cNvPr id="6" name="Straight Arrow Connector 5">
            <a:extLst>
              <a:ext uri="{FF2B5EF4-FFF2-40B4-BE49-F238E27FC236}">
                <a16:creationId xmlns:a16="http://schemas.microsoft.com/office/drawing/2014/main" id="{23CE7738-DBE8-2E10-CDAB-1BB18A22DE8A}"/>
              </a:ext>
            </a:extLst>
          </p:cNvPr>
          <p:cNvCxnSpPr/>
          <p:nvPr/>
        </p:nvCxnSpPr>
        <p:spPr>
          <a:xfrm flipV="1">
            <a:off x="698977" y="1708010"/>
            <a:ext cx="7069712" cy="265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6" descr="A green and purple text on a black background&#10;&#10;Description automatically generated">
            <a:extLst>
              <a:ext uri="{FF2B5EF4-FFF2-40B4-BE49-F238E27FC236}">
                <a16:creationId xmlns:a16="http://schemas.microsoft.com/office/drawing/2014/main" id="{AEA86549-6D5C-4DD6-5FA9-F231DFDDC26F}"/>
              </a:ext>
            </a:extLst>
          </p:cNvPr>
          <p:cNvPicPr>
            <a:picLocks noChangeAspect="1"/>
          </p:cNvPicPr>
          <p:nvPr/>
        </p:nvPicPr>
        <p:blipFill>
          <a:blip r:embed="rId4"/>
          <a:stretch>
            <a:fillRect/>
          </a:stretch>
        </p:blipFill>
        <p:spPr>
          <a:xfrm>
            <a:off x="637197" y="3429810"/>
            <a:ext cx="3669323" cy="819482"/>
          </a:xfrm>
          <a:prstGeom prst="rect">
            <a:avLst/>
          </a:prstGeom>
        </p:spPr>
      </p:pic>
      <p:sp>
        <p:nvSpPr>
          <p:cNvPr id="9" name="Rectangle 8">
            <a:extLst>
              <a:ext uri="{FF2B5EF4-FFF2-40B4-BE49-F238E27FC236}">
                <a16:creationId xmlns:a16="http://schemas.microsoft.com/office/drawing/2014/main" id="{075BEEB6-8288-A95D-29F1-18A0A0C84693}"/>
              </a:ext>
            </a:extLst>
          </p:cNvPr>
          <p:cNvSpPr/>
          <p:nvPr/>
        </p:nvSpPr>
        <p:spPr>
          <a:xfrm>
            <a:off x="549828" y="2478163"/>
            <a:ext cx="3845152" cy="2729364"/>
          </a:xfrm>
          <a:prstGeom prst="rect">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2332842-B285-AF60-595D-8D95990E8A82}"/>
              </a:ext>
            </a:extLst>
          </p:cNvPr>
          <p:cNvSpPr/>
          <p:nvPr/>
        </p:nvSpPr>
        <p:spPr>
          <a:xfrm>
            <a:off x="4672796" y="2014650"/>
            <a:ext cx="5954950" cy="3891092"/>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3496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5B53E-207D-CED6-0986-E89FCEDD3077}"/>
              </a:ext>
            </a:extLst>
          </p:cNvPr>
          <p:cNvSpPr>
            <a:spLocks noGrp="1"/>
          </p:cNvSpPr>
          <p:nvPr>
            <p:ph type="title"/>
          </p:nvPr>
        </p:nvSpPr>
        <p:spPr>
          <a:xfrm>
            <a:off x="3045401" y="369292"/>
            <a:ext cx="5155224" cy="2163064"/>
          </a:xfrm>
        </p:spPr>
        <p:txBody>
          <a:bodyPr/>
          <a:lstStyle/>
          <a:p>
            <a:r>
              <a:rPr lang="en-US" sz="7200" b="1" dirty="0">
                <a:solidFill>
                  <a:srgbClr val="C00000"/>
                </a:solidFill>
                <a:latin typeface="Segoe UI"/>
                <a:cs typeface="Segoe UI"/>
              </a:rPr>
              <a:t>Thank You!</a:t>
            </a:r>
            <a:endParaRPr lang="en-US" sz="7200" dirty="0">
              <a:latin typeface="Segoe UI"/>
              <a:cs typeface="Segoe UI"/>
            </a:endParaRPr>
          </a:p>
        </p:txBody>
      </p:sp>
      <p:pic>
        <p:nvPicPr>
          <p:cNvPr id="10" name="Picture 10" descr="Logo, company name&#10;&#10;Description automatically generated">
            <a:extLst>
              <a:ext uri="{FF2B5EF4-FFF2-40B4-BE49-F238E27FC236}">
                <a16:creationId xmlns:a16="http://schemas.microsoft.com/office/drawing/2014/main" id="{6D226992-C997-F645-6CB6-746E51A87A16}"/>
              </a:ext>
            </a:extLst>
          </p:cNvPr>
          <p:cNvPicPr>
            <a:picLocks noChangeAspect="1"/>
          </p:cNvPicPr>
          <p:nvPr/>
        </p:nvPicPr>
        <p:blipFill>
          <a:blip r:embed="rId3"/>
          <a:stretch>
            <a:fillRect/>
          </a:stretch>
        </p:blipFill>
        <p:spPr>
          <a:xfrm>
            <a:off x="5605991" y="2227766"/>
            <a:ext cx="4347633" cy="3261835"/>
          </a:xfrm>
          <a:prstGeom prst="rect">
            <a:avLst/>
          </a:prstGeom>
        </p:spPr>
      </p:pic>
      <p:sp>
        <p:nvSpPr>
          <p:cNvPr id="11" name="TextBox 10">
            <a:extLst>
              <a:ext uri="{FF2B5EF4-FFF2-40B4-BE49-F238E27FC236}">
                <a16:creationId xmlns:a16="http://schemas.microsoft.com/office/drawing/2014/main" id="{650FF431-75BD-767D-DEDA-B293C9FE57B0}"/>
              </a:ext>
            </a:extLst>
          </p:cNvPr>
          <p:cNvSpPr txBox="1"/>
          <p:nvPr/>
        </p:nvSpPr>
        <p:spPr>
          <a:xfrm>
            <a:off x="3791945" y="6110978"/>
            <a:ext cx="4267775" cy="3762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Segoe UI"/>
                <a:ea typeface="+mn-lt"/>
                <a:cs typeface="+mn-lt"/>
              </a:rPr>
              <a:t>https://schoolnutrition.org/about-us</a:t>
            </a:r>
            <a:endParaRPr lang="en-US" b="1" dirty="0">
              <a:latin typeface="Segoe UI"/>
            </a:endParaRPr>
          </a:p>
        </p:txBody>
      </p:sp>
      <p:pic>
        <p:nvPicPr>
          <p:cNvPr id="3" name="Picture 3" descr="Qr code&#10;&#10;Description automatically generated">
            <a:extLst>
              <a:ext uri="{FF2B5EF4-FFF2-40B4-BE49-F238E27FC236}">
                <a16:creationId xmlns:a16="http://schemas.microsoft.com/office/drawing/2014/main" id="{2D6DA280-216C-16F7-9EFC-F2FE5A7BABFE}"/>
              </a:ext>
            </a:extLst>
          </p:cNvPr>
          <p:cNvPicPr>
            <a:picLocks noChangeAspect="1"/>
          </p:cNvPicPr>
          <p:nvPr/>
        </p:nvPicPr>
        <p:blipFill>
          <a:blip r:embed="rId4"/>
          <a:stretch>
            <a:fillRect/>
          </a:stretch>
        </p:blipFill>
        <p:spPr>
          <a:xfrm>
            <a:off x="1466850" y="1971675"/>
            <a:ext cx="3867150" cy="3867150"/>
          </a:xfrm>
          <a:prstGeom prst="rect">
            <a:avLst/>
          </a:prstGeom>
        </p:spPr>
      </p:pic>
    </p:spTree>
    <p:extLst>
      <p:ext uri="{BB962C8B-B14F-4D97-AF65-F5344CB8AC3E}">
        <p14:creationId xmlns:p14="http://schemas.microsoft.com/office/powerpoint/2010/main" val="1644753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B2623-B32E-76DB-5BDF-7B5605ED496C}"/>
              </a:ext>
            </a:extLst>
          </p:cNvPr>
          <p:cNvSpPr>
            <a:spLocks noGrp="1"/>
          </p:cNvSpPr>
          <p:nvPr>
            <p:ph type="title"/>
          </p:nvPr>
        </p:nvSpPr>
        <p:spPr>
          <a:xfrm>
            <a:off x="841248" y="483509"/>
            <a:ext cx="9489000" cy="1325563"/>
          </a:xfrm>
        </p:spPr>
        <p:txBody>
          <a:bodyPr/>
          <a:lstStyle/>
          <a:p>
            <a:r>
              <a:rPr lang="en-US" b="1" dirty="0">
                <a:latin typeface="Segoe UI"/>
                <a:cs typeface="Segoe UI"/>
              </a:rPr>
              <a:t>Who We Are</a:t>
            </a:r>
          </a:p>
        </p:txBody>
      </p:sp>
      <p:pic>
        <p:nvPicPr>
          <p:cNvPr id="4" name="Picture 4" descr="Logo, company name&#10;&#10;Description automatically generated">
            <a:extLst>
              <a:ext uri="{FF2B5EF4-FFF2-40B4-BE49-F238E27FC236}">
                <a16:creationId xmlns:a16="http://schemas.microsoft.com/office/drawing/2014/main" id="{438FF4B0-CD77-A038-A057-A44D23EAB491}"/>
              </a:ext>
            </a:extLst>
          </p:cNvPr>
          <p:cNvPicPr>
            <a:picLocks noChangeAspect="1"/>
          </p:cNvPicPr>
          <p:nvPr/>
        </p:nvPicPr>
        <p:blipFill>
          <a:blip r:embed="rId3"/>
          <a:stretch>
            <a:fillRect/>
          </a:stretch>
        </p:blipFill>
        <p:spPr>
          <a:xfrm>
            <a:off x="9095278" y="482174"/>
            <a:ext cx="1233360" cy="921846"/>
          </a:xfrm>
          <a:prstGeom prst="rect">
            <a:avLst/>
          </a:prstGeom>
        </p:spPr>
      </p:pic>
      <p:cxnSp>
        <p:nvCxnSpPr>
          <p:cNvPr id="6" name="Straight Arrow Connector 5">
            <a:extLst>
              <a:ext uri="{FF2B5EF4-FFF2-40B4-BE49-F238E27FC236}">
                <a16:creationId xmlns:a16="http://schemas.microsoft.com/office/drawing/2014/main" id="{48CE1B09-7F09-7644-1024-A8CAAD61DA7D}"/>
              </a:ext>
            </a:extLst>
          </p:cNvPr>
          <p:cNvCxnSpPr/>
          <p:nvPr/>
        </p:nvCxnSpPr>
        <p:spPr>
          <a:xfrm flipV="1">
            <a:off x="880946" y="1503997"/>
            <a:ext cx="9513935" cy="36728"/>
          </a:xfrm>
          <a:prstGeom prst="straightConnector1">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7">
            <a:extLst>
              <a:ext uri="{FF2B5EF4-FFF2-40B4-BE49-F238E27FC236}">
                <a16:creationId xmlns:a16="http://schemas.microsoft.com/office/drawing/2014/main" id="{9A5DEAF2-5885-4C30-10BD-4BB691B7857C}"/>
              </a:ext>
            </a:extLst>
          </p:cNvPr>
          <p:cNvPicPr>
            <a:picLocks noChangeAspect="1"/>
          </p:cNvPicPr>
          <p:nvPr/>
        </p:nvPicPr>
        <p:blipFill>
          <a:blip r:embed="rId4"/>
          <a:stretch>
            <a:fillRect/>
          </a:stretch>
        </p:blipFill>
        <p:spPr>
          <a:xfrm>
            <a:off x="4923087" y="1845945"/>
            <a:ext cx="4926980" cy="3770575"/>
          </a:xfrm>
          <a:prstGeom prst="rect">
            <a:avLst/>
          </a:prstGeom>
        </p:spPr>
      </p:pic>
      <p:sp>
        <p:nvSpPr>
          <p:cNvPr id="12" name="Content Placeholder 11">
            <a:extLst>
              <a:ext uri="{FF2B5EF4-FFF2-40B4-BE49-F238E27FC236}">
                <a16:creationId xmlns:a16="http://schemas.microsoft.com/office/drawing/2014/main" id="{8B994856-A009-7A80-E2F9-2D4C42331BF6}"/>
              </a:ext>
            </a:extLst>
          </p:cNvPr>
          <p:cNvSpPr>
            <a:spLocks noGrp="1"/>
          </p:cNvSpPr>
          <p:nvPr>
            <p:ph idx="1"/>
          </p:nvPr>
        </p:nvSpPr>
        <p:spPr>
          <a:xfrm>
            <a:off x="913819" y="2604199"/>
            <a:ext cx="3465572" cy="2032885"/>
          </a:xfrm>
        </p:spPr>
        <p:txBody>
          <a:bodyPr vert="horz" lIns="91440" tIns="45720" rIns="91440" bIns="45720" rtlCol="0" anchor="t">
            <a:normAutofit/>
          </a:bodyPr>
          <a:lstStyle/>
          <a:p>
            <a:pPr marL="0" indent="0">
              <a:buNone/>
            </a:pPr>
            <a:r>
              <a:rPr lang="en-US" sz="2200" dirty="0">
                <a:latin typeface="Segoe UI"/>
                <a:cs typeface="Segoe UI"/>
              </a:rPr>
              <a:t>Professional association representing over </a:t>
            </a:r>
            <a:r>
              <a:rPr lang="en-US" sz="2200" b="1" dirty="0">
                <a:latin typeface="Segoe UI"/>
                <a:cs typeface="Segoe UI"/>
              </a:rPr>
              <a:t>50,000 members</a:t>
            </a:r>
            <a:r>
              <a:rPr lang="en-US" sz="2200" dirty="0">
                <a:latin typeface="Segoe UI"/>
                <a:cs typeface="Segoe UI"/>
              </a:rPr>
              <a:t> who work in school nutrition.</a:t>
            </a:r>
          </a:p>
        </p:txBody>
      </p:sp>
      <p:sp>
        <p:nvSpPr>
          <p:cNvPr id="3" name="TextBox 2">
            <a:extLst>
              <a:ext uri="{FF2B5EF4-FFF2-40B4-BE49-F238E27FC236}">
                <a16:creationId xmlns:a16="http://schemas.microsoft.com/office/drawing/2014/main" id="{731F73FE-F47C-E4EC-FA44-D7DCC264AE44}"/>
              </a:ext>
            </a:extLst>
          </p:cNvPr>
          <p:cNvSpPr txBox="1"/>
          <p:nvPr/>
        </p:nvSpPr>
        <p:spPr>
          <a:xfrm>
            <a:off x="10287000" y="2975428"/>
            <a:ext cx="180974" cy="3619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Rectangle 4">
            <a:extLst>
              <a:ext uri="{FF2B5EF4-FFF2-40B4-BE49-F238E27FC236}">
                <a16:creationId xmlns:a16="http://schemas.microsoft.com/office/drawing/2014/main" id="{599A7171-26A3-4428-24E0-86A14D999144}"/>
              </a:ext>
            </a:extLst>
          </p:cNvPr>
          <p:cNvSpPr/>
          <p:nvPr/>
        </p:nvSpPr>
        <p:spPr>
          <a:xfrm>
            <a:off x="4919889" y="1844675"/>
            <a:ext cx="4925785" cy="3773713"/>
          </a:xfrm>
          <a:prstGeom prst="rect">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BE7A16C-F487-50CC-4EA3-47DBF0CB031A}"/>
              </a:ext>
            </a:extLst>
          </p:cNvPr>
          <p:cNvSpPr/>
          <p:nvPr/>
        </p:nvSpPr>
        <p:spPr>
          <a:xfrm>
            <a:off x="690337" y="2522764"/>
            <a:ext cx="3837212" cy="2113642"/>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5531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ADCA0-0506-DC7E-A862-CB5472198321}"/>
              </a:ext>
            </a:extLst>
          </p:cNvPr>
          <p:cNvSpPr>
            <a:spLocks noGrp="1"/>
          </p:cNvSpPr>
          <p:nvPr>
            <p:ph type="title"/>
          </p:nvPr>
        </p:nvSpPr>
        <p:spPr/>
        <p:txBody>
          <a:bodyPr/>
          <a:lstStyle/>
          <a:p>
            <a:r>
              <a:rPr lang="en-US" b="1" dirty="0">
                <a:latin typeface="Segoe UI"/>
                <a:cs typeface="Segoe UI"/>
              </a:rPr>
              <a:t>SNA Mission</a:t>
            </a:r>
          </a:p>
        </p:txBody>
      </p:sp>
      <p:sp>
        <p:nvSpPr>
          <p:cNvPr id="3" name="Content Placeholder 2">
            <a:extLst>
              <a:ext uri="{FF2B5EF4-FFF2-40B4-BE49-F238E27FC236}">
                <a16:creationId xmlns:a16="http://schemas.microsoft.com/office/drawing/2014/main" id="{B4535666-90F8-B488-12DB-8F800EA896BC}"/>
              </a:ext>
            </a:extLst>
          </p:cNvPr>
          <p:cNvSpPr>
            <a:spLocks noGrp="1"/>
          </p:cNvSpPr>
          <p:nvPr>
            <p:ph idx="1"/>
          </p:nvPr>
        </p:nvSpPr>
        <p:spPr/>
        <p:txBody>
          <a:bodyPr vert="horz" lIns="91440" tIns="45720" rIns="91440" bIns="45720" rtlCol="0" anchor="t">
            <a:normAutofit/>
          </a:bodyPr>
          <a:lstStyle/>
          <a:p>
            <a:pPr algn="ctr">
              <a:buNone/>
            </a:pPr>
            <a:r>
              <a:rPr lang="en-US" sz="4000" dirty="0">
                <a:latin typeface="Segoe UI"/>
                <a:ea typeface="+mn-lt"/>
                <a:cs typeface="+mn-lt"/>
              </a:rPr>
              <a:t>We empower and support school</a:t>
            </a:r>
            <a:endParaRPr lang="en-US" sz="4000" dirty="0">
              <a:latin typeface="Segoe UI"/>
              <a:cs typeface="Segoe UI"/>
            </a:endParaRPr>
          </a:p>
          <a:p>
            <a:pPr algn="ctr">
              <a:buNone/>
            </a:pPr>
            <a:r>
              <a:rPr lang="en-US" sz="4000" dirty="0">
                <a:latin typeface="Segoe UI"/>
                <a:ea typeface="+mn-lt"/>
                <a:cs typeface="+mn-lt"/>
              </a:rPr>
              <a:t>nutrition professionals in advancing the</a:t>
            </a:r>
            <a:endParaRPr lang="en-US" sz="4000" dirty="0">
              <a:latin typeface="Segoe UI"/>
              <a:cs typeface="Segoe UI"/>
            </a:endParaRPr>
          </a:p>
          <a:p>
            <a:pPr algn="ctr">
              <a:buNone/>
            </a:pPr>
            <a:r>
              <a:rPr lang="en-US" sz="4000" dirty="0">
                <a:latin typeface="Segoe UI"/>
                <a:ea typeface="+mn-lt"/>
                <a:cs typeface="+mn-lt"/>
              </a:rPr>
              <a:t>accessibility, quality and integrity of</a:t>
            </a:r>
            <a:endParaRPr lang="en-US" sz="4000" dirty="0">
              <a:latin typeface="Segoe UI"/>
              <a:cs typeface="Segoe UI"/>
            </a:endParaRPr>
          </a:p>
          <a:p>
            <a:pPr marL="0" indent="0" algn="ctr">
              <a:buNone/>
            </a:pPr>
            <a:r>
              <a:rPr lang="en-US" sz="4000" dirty="0">
                <a:latin typeface="Segoe UI"/>
                <a:ea typeface="+mn-lt"/>
                <a:cs typeface="+mn-lt"/>
              </a:rPr>
              <a:t>school nutrition programs.</a:t>
            </a:r>
            <a:endParaRPr lang="en-US" sz="4000" dirty="0">
              <a:latin typeface="Segoe UI"/>
              <a:cs typeface="Segoe UI"/>
            </a:endParaRPr>
          </a:p>
        </p:txBody>
      </p:sp>
      <p:cxnSp>
        <p:nvCxnSpPr>
          <p:cNvPr id="5" name="Straight Arrow Connector 4">
            <a:extLst>
              <a:ext uri="{FF2B5EF4-FFF2-40B4-BE49-F238E27FC236}">
                <a16:creationId xmlns:a16="http://schemas.microsoft.com/office/drawing/2014/main" id="{7C53539F-501F-58C3-C8E8-EA50ACBB370D}"/>
              </a:ext>
            </a:extLst>
          </p:cNvPr>
          <p:cNvCxnSpPr/>
          <p:nvPr/>
        </p:nvCxnSpPr>
        <p:spPr>
          <a:xfrm flipV="1">
            <a:off x="844659" y="1549355"/>
            <a:ext cx="9631865" cy="18585"/>
          </a:xfrm>
          <a:prstGeom prst="straightConnector1">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4" descr="Logo, company name&#10;&#10;Description automatically generated">
            <a:extLst>
              <a:ext uri="{FF2B5EF4-FFF2-40B4-BE49-F238E27FC236}">
                <a16:creationId xmlns:a16="http://schemas.microsoft.com/office/drawing/2014/main" id="{D08966D4-466E-AC01-92F9-CB959895F1B7}"/>
              </a:ext>
            </a:extLst>
          </p:cNvPr>
          <p:cNvPicPr>
            <a:picLocks noChangeAspect="1"/>
          </p:cNvPicPr>
          <p:nvPr/>
        </p:nvPicPr>
        <p:blipFill>
          <a:blip r:embed="rId3"/>
          <a:stretch>
            <a:fillRect/>
          </a:stretch>
        </p:blipFill>
        <p:spPr>
          <a:xfrm>
            <a:off x="9086205" y="491244"/>
            <a:ext cx="1287792" cy="949063"/>
          </a:xfrm>
          <a:prstGeom prst="rect">
            <a:avLst/>
          </a:prstGeom>
        </p:spPr>
      </p:pic>
    </p:spTree>
    <p:extLst>
      <p:ext uri="{BB962C8B-B14F-4D97-AF65-F5344CB8AC3E}">
        <p14:creationId xmlns:p14="http://schemas.microsoft.com/office/powerpoint/2010/main" val="3480720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0EEAC9-D3E4-BBDD-3CEC-8C04FD71216E}"/>
              </a:ext>
            </a:extLst>
          </p:cNvPr>
          <p:cNvSpPr/>
          <p:nvPr/>
        </p:nvSpPr>
        <p:spPr>
          <a:xfrm>
            <a:off x="377372" y="4504872"/>
            <a:ext cx="10359570" cy="152399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681813-E913-328E-9FC5-79EE8C459393}"/>
              </a:ext>
            </a:extLst>
          </p:cNvPr>
          <p:cNvSpPr>
            <a:spLocks noGrp="1"/>
          </p:cNvSpPr>
          <p:nvPr>
            <p:ph type="title"/>
          </p:nvPr>
        </p:nvSpPr>
        <p:spPr>
          <a:xfrm>
            <a:off x="1209384" y="1472294"/>
            <a:ext cx="8873410" cy="1743773"/>
          </a:xfrm>
        </p:spPr>
        <p:txBody>
          <a:bodyPr/>
          <a:lstStyle/>
          <a:p>
            <a:r>
              <a:rPr lang="en-US" b="1" dirty="0">
                <a:latin typeface="Segoe UI"/>
                <a:cs typeface="Segoe UI"/>
              </a:rPr>
              <a:t>Top 8 Reasons to Join SNA</a:t>
            </a:r>
          </a:p>
        </p:txBody>
      </p:sp>
      <p:sp>
        <p:nvSpPr>
          <p:cNvPr id="3" name="Text Placeholder 2">
            <a:extLst>
              <a:ext uri="{FF2B5EF4-FFF2-40B4-BE49-F238E27FC236}">
                <a16:creationId xmlns:a16="http://schemas.microsoft.com/office/drawing/2014/main" id="{4EF17B9E-C715-CC70-A36D-167E7246C7B6}"/>
              </a:ext>
            </a:extLst>
          </p:cNvPr>
          <p:cNvSpPr>
            <a:spLocks noGrp="1"/>
          </p:cNvSpPr>
          <p:nvPr>
            <p:ph type="body" idx="1"/>
          </p:nvPr>
        </p:nvSpPr>
        <p:spPr>
          <a:xfrm>
            <a:off x="2056820" y="4745156"/>
            <a:ext cx="7397571" cy="1044017"/>
          </a:xfrm>
        </p:spPr>
        <p:txBody>
          <a:bodyPr vert="horz" lIns="91440" tIns="45720" rIns="91440" bIns="45720" rtlCol="0" anchor="t">
            <a:normAutofit fontScale="92500"/>
          </a:bodyPr>
          <a:lstStyle/>
          <a:p>
            <a:pPr algn="ctr"/>
            <a:r>
              <a:rPr lang="en-US" dirty="0">
                <a:solidFill>
                  <a:schemeClr val="bg1"/>
                </a:solidFill>
                <a:latin typeface="Segoe UI"/>
                <a:ea typeface="+mn-lt"/>
                <a:cs typeface="+mn-lt"/>
              </a:rPr>
              <a:t>SNA membership is a smart investment for you and your program.</a:t>
            </a:r>
            <a:endParaRPr lang="en-US" dirty="0">
              <a:solidFill>
                <a:schemeClr val="bg1"/>
              </a:solidFill>
              <a:latin typeface="Segoe UI"/>
              <a:cs typeface="Segoe UI"/>
            </a:endParaRPr>
          </a:p>
          <a:p>
            <a:pPr algn="ctr"/>
            <a:r>
              <a:rPr lang="en-US" dirty="0">
                <a:solidFill>
                  <a:schemeClr val="bg1"/>
                </a:solidFill>
                <a:latin typeface="Segoe UI"/>
                <a:ea typeface="+mn-lt"/>
                <a:cs typeface="+mn-lt"/>
              </a:rPr>
              <a:t>Become a member today at  www.schoolnutrition.org/join</a:t>
            </a:r>
            <a:endParaRPr lang="en-US" dirty="0">
              <a:solidFill>
                <a:schemeClr val="bg1"/>
              </a:solidFill>
              <a:latin typeface="Segoe UI"/>
            </a:endParaRPr>
          </a:p>
        </p:txBody>
      </p:sp>
      <p:pic>
        <p:nvPicPr>
          <p:cNvPr id="6" name="Picture 4" descr="Logo, company name&#10;&#10;Description automatically generated">
            <a:extLst>
              <a:ext uri="{FF2B5EF4-FFF2-40B4-BE49-F238E27FC236}">
                <a16:creationId xmlns:a16="http://schemas.microsoft.com/office/drawing/2014/main" id="{6FF1E52D-C6A2-E50B-D8D9-1E1B8FA4C77D}"/>
              </a:ext>
            </a:extLst>
          </p:cNvPr>
          <p:cNvPicPr>
            <a:picLocks noChangeAspect="1"/>
          </p:cNvPicPr>
          <p:nvPr/>
        </p:nvPicPr>
        <p:blipFill>
          <a:blip r:embed="rId3"/>
          <a:stretch>
            <a:fillRect/>
          </a:stretch>
        </p:blipFill>
        <p:spPr>
          <a:xfrm>
            <a:off x="9267634" y="436815"/>
            <a:ext cx="1287792" cy="949063"/>
          </a:xfrm>
          <a:prstGeom prst="rect">
            <a:avLst/>
          </a:prstGeom>
        </p:spPr>
      </p:pic>
      <p:cxnSp>
        <p:nvCxnSpPr>
          <p:cNvPr id="8" name="Straight Arrow Connector 7">
            <a:extLst>
              <a:ext uri="{FF2B5EF4-FFF2-40B4-BE49-F238E27FC236}">
                <a16:creationId xmlns:a16="http://schemas.microsoft.com/office/drawing/2014/main" id="{687E1FDC-BD21-5D7A-5FF1-535E315D0FCA}"/>
              </a:ext>
            </a:extLst>
          </p:cNvPr>
          <p:cNvCxnSpPr/>
          <p:nvPr/>
        </p:nvCxnSpPr>
        <p:spPr>
          <a:xfrm>
            <a:off x="1109891" y="3323318"/>
            <a:ext cx="9071428" cy="1"/>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1507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Graphical user interface, text&#10;&#10;Description automatically generated">
            <a:extLst>
              <a:ext uri="{FF2B5EF4-FFF2-40B4-BE49-F238E27FC236}">
                <a16:creationId xmlns:a16="http://schemas.microsoft.com/office/drawing/2014/main" id="{DD5C66FE-DF57-CC70-1D13-821F9DE20227}"/>
              </a:ext>
            </a:extLst>
          </p:cNvPr>
          <p:cNvPicPr>
            <a:picLocks noChangeAspect="1"/>
          </p:cNvPicPr>
          <p:nvPr/>
        </p:nvPicPr>
        <p:blipFill>
          <a:blip r:embed="rId4"/>
          <a:stretch>
            <a:fillRect/>
          </a:stretch>
        </p:blipFill>
        <p:spPr>
          <a:xfrm>
            <a:off x="734291" y="1875593"/>
            <a:ext cx="9739745" cy="1319578"/>
          </a:xfrm>
          <a:prstGeom prst="rect">
            <a:avLst/>
          </a:prstGeom>
        </p:spPr>
      </p:pic>
      <p:sp>
        <p:nvSpPr>
          <p:cNvPr id="2" name="Title 1">
            <a:extLst>
              <a:ext uri="{FF2B5EF4-FFF2-40B4-BE49-F238E27FC236}">
                <a16:creationId xmlns:a16="http://schemas.microsoft.com/office/drawing/2014/main" id="{87F5B53E-207D-CED6-0986-E89FCEDD3077}"/>
              </a:ext>
            </a:extLst>
          </p:cNvPr>
          <p:cNvSpPr>
            <a:spLocks noGrp="1"/>
          </p:cNvSpPr>
          <p:nvPr>
            <p:ph type="title"/>
          </p:nvPr>
        </p:nvSpPr>
        <p:spPr>
          <a:xfrm>
            <a:off x="850319" y="643496"/>
            <a:ext cx="6996221" cy="1045465"/>
          </a:xfrm>
        </p:spPr>
        <p:txBody>
          <a:bodyPr/>
          <a:lstStyle/>
          <a:p>
            <a:r>
              <a:rPr lang="en-US" sz="4000" b="1" dirty="0">
                <a:solidFill>
                  <a:srgbClr val="C00000"/>
                </a:solidFill>
                <a:latin typeface="Segoe UI"/>
                <a:cs typeface="Segoe UI"/>
              </a:rPr>
              <a:t>1.</a:t>
            </a:r>
            <a:r>
              <a:rPr lang="en-US" sz="4000" b="1" dirty="0">
                <a:latin typeface="Segoe UI"/>
                <a:cs typeface="Segoe UI"/>
              </a:rPr>
              <a:t> Empower Your Growth</a:t>
            </a:r>
          </a:p>
        </p:txBody>
      </p:sp>
      <p:sp>
        <p:nvSpPr>
          <p:cNvPr id="4" name="Text Placeholder 3">
            <a:extLst>
              <a:ext uri="{FF2B5EF4-FFF2-40B4-BE49-F238E27FC236}">
                <a16:creationId xmlns:a16="http://schemas.microsoft.com/office/drawing/2014/main" id="{91A42623-A687-765E-8D9E-9F8C7C4EF4C5}"/>
              </a:ext>
            </a:extLst>
          </p:cNvPr>
          <p:cNvSpPr>
            <a:spLocks noGrp="1"/>
          </p:cNvSpPr>
          <p:nvPr>
            <p:ph type="body" sz="half" idx="2"/>
          </p:nvPr>
        </p:nvSpPr>
        <p:spPr>
          <a:xfrm>
            <a:off x="1318337" y="3581346"/>
            <a:ext cx="4439518" cy="2161250"/>
          </a:xfrm>
        </p:spPr>
        <p:txBody>
          <a:bodyPr vert="horz" lIns="91440" tIns="45720" rIns="91440" bIns="45720" rtlCol="0" anchor="t">
            <a:noAutofit/>
          </a:bodyPr>
          <a:lstStyle/>
          <a:p>
            <a:r>
              <a:rPr lang="en-US" sz="2800" dirty="0">
                <a:latin typeface="Segoe UI"/>
                <a:ea typeface="+mn-lt"/>
                <a:cs typeface="+mn-lt"/>
              </a:rPr>
              <a:t>Free live and on-demand webinars at your fingertips in </a:t>
            </a:r>
            <a:r>
              <a:rPr lang="en-US" sz="2800" b="1" dirty="0">
                <a:latin typeface="Segoe UI"/>
                <a:ea typeface="+mn-lt"/>
                <a:cs typeface="+mn-lt"/>
              </a:rPr>
              <a:t>The Training Zone.</a:t>
            </a:r>
            <a:endParaRPr lang="en-US" sz="2800" b="1" dirty="0">
              <a:latin typeface="Segoe UI"/>
            </a:endParaRPr>
          </a:p>
        </p:txBody>
      </p:sp>
      <p:sp>
        <p:nvSpPr>
          <p:cNvPr id="5" name="Rectangle: Rounded Corners 4">
            <a:extLst>
              <a:ext uri="{FF2B5EF4-FFF2-40B4-BE49-F238E27FC236}">
                <a16:creationId xmlns:a16="http://schemas.microsoft.com/office/drawing/2014/main" id="{EC37BFE9-CB97-3DCF-ECB1-D216DF6C2F05}"/>
              </a:ext>
            </a:extLst>
          </p:cNvPr>
          <p:cNvSpPr/>
          <p:nvPr/>
        </p:nvSpPr>
        <p:spPr>
          <a:xfrm>
            <a:off x="1187101" y="3425868"/>
            <a:ext cx="4571997" cy="2377701"/>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3AE3D248-0D4F-03C8-2831-3E7D0A82A081}"/>
              </a:ext>
            </a:extLst>
          </p:cNvPr>
          <p:cNvCxnSpPr/>
          <p:nvPr/>
        </p:nvCxnSpPr>
        <p:spPr>
          <a:xfrm>
            <a:off x="1191533" y="1518104"/>
            <a:ext cx="3483429" cy="1"/>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D87AEE5-E218-412F-6598-BC6D4FF5C37F}"/>
              </a:ext>
            </a:extLst>
          </p:cNvPr>
          <p:cNvSpPr/>
          <p:nvPr/>
        </p:nvSpPr>
        <p:spPr>
          <a:xfrm>
            <a:off x="735529" y="1872425"/>
            <a:ext cx="9734796" cy="1323604"/>
          </a:xfrm>
          <a:prstGeom prst="rect">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Logo, company name&#10;&#10;Description automatically generated">
            <a:extLst>
              <a:ext uri="{FF2B5EF4-FFF2-40B4-BE49-F238E27FC236}">
                <a16:creationId xmlns:a16="http://schemas.microsoft.com/office/drawing/2014/main" id="{00A9DB98-16AB-6D30-F6CF-4BE2FA5039DC}"/>
              </a:ext>
            </a:extLst>
          </p:cNvPr>
          <p:cNvPicPr>
            <a:picLocks noChangeAspect="1"/>
          </p:cNvPicPr>
          <p:nvPr/>
        </p:nvPicPr>
        <p:blipFill>
          <a:blip r:embed="rId5"/>
          <a:stretch>
            <a:fillRect/>
          </a:stretch>
        </p:blipFill>
        <p:spPr>
          <a:xfrm>
            <a:off x="9303825" y="498216"/>
            <a:ext cx="1233360" cy="921846"/>
          </a:xfrm>
          <a:prstGeom prst="rect">
            <a:avLst/>
          </a:prstGeom>
        </p:spPr>
      </p:pic>
      <p:pic>
        <p:nvPicPr>
          <p:cNvPr id="8" name="Picture 8" descr="Qr code&#10;&#10;Description automatically generated">
            <a:extLst>
              <a:ext uri="{FF2B5EF4-FFF2-40B4-BE49-F238E27FC236}">
                <a16:creationId xmlns:a16="http://schemas.microsoft.com/office/drawing/2014/main" id="{9ADD022A-6BA5-1643-751A-033C0BBC2EFF}"/>
              </a:ext>
            </a:extLst>
          </p:cNvPr>
          <p:cNvPicPr>
            <a:picLocks noChangeAspect="1"/>
          </p:cNvPicPr>
          <p:nvPr/>
        </p:nvPicPr>
        <p:blipFill>
          <a:blip r:embed="rId6"/>
          <a:stretch>
            <a:fillRect/>
          </a:stretch>
        </p:blipFill>
        <p:spPr>
          <a:xfrm>
            <a:off x="6092724" y="3245465"/>
            <a:ext cx="2726814" cy="2743200"/>
          </a:xfrm>
          <a:prstGeom prst="rect">
            <a:avLst/>
          </a:prstGeom>
        </p:spPr>
      </p:pic>
    </p:spTree>
    <p:extLst>
      <p:ext uri="{BB962C8B-B14F-4D97-AF65-F5344CB8AC3E}">
        <p14:creationId xmlns:p14="http://schemas.microsoft.com/office/powerpoint/2010/main" val="1206263353"/>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5B53E-207D-CED6-0986-E89FCEDD3077}"/>
              </a:ext>
            </a:extLst>
          </p:cNvPr>
          <p:cNvSpPr>
            <a:spLocks noGrp="1"/>
          </p:cNvSpPr>
          <p:nvPr>
            <p:ph type="title"/>
          </p:nvPr>
        </p:nvSpPr>
        <p:spPr>
          <a:xfrm>
            <a:off x="850320" y="643496"/>
            <a:ext cx="7873550" cy="1045465"/>
          </a:xfrm>
        </p:spPr>
        <p:txBody>
          <a:bodyPr/>
          <a:lstStyle/>
          <a:p>
            <a:r>
              <a:rPr lang="en-US" sz="4000" b="1" dirty="0">
                <a:solidFill>
                  <a:srgbClr val="C00000"/>
                </a:solidFill>
                <a:latin typeface="Segoe UI"/>
                <a:cs typeface="Segoe UI"/>
              </a:rPr>
              <a:t>2.</a:t>
            </a:r>
            <a:r>
              <a:rPr lang="en-US" sz="4000" b="1" dirty="0">
                <a:latin typeface="Segoe UI"/>
                <a:cs typeface="Segoe UI"/>
              </a:rPr>
              <a:t> Expand Your Network</a:t>
            </a:r>
          </a:p>
        </p:txBody>
      </p:sp>
      <p:sp>
        <p:nvSpPr>
          <p:cNvPr id="4" name="Text Placeholder 3">
            <a:extLst>
              <a:ext uri="{FF2B5EF4-FFF2-40B4-BE49-F238E27FC236}">
                <a16:creationId xmlns:a16="http://schemas.microsoft.com/office/drawing/2014/main" id="{91A42623-A687-765E-8D9E-9F8C7C4EF4C5}"/>
              </a:ext>
            </a:extLst>
          </p:cNvPr>
          <p:cNvSpPr>
            <a:spLocks noGrp="1"/>
          </p:cNvSpPr>
          <p:nvPr>
            <p:ph type="body" sz="half" idx="2"/>
          </p:nvPr>
        </p:nvSpPr>
        <p:spPr>
          <a:xfrm>
            <a:off x="850320" y="2466412"/>
            <a:ext cx="3707373" cy="2085053"/>
          </a:xfrm>
        </p:spPr>
        <p:txBody>
          <a:bodyPr vert="horz" lIns="91440" tIns="45720" rIns="91440" bIns="45720" rtlCol="0" anchor="t">
            <a:noAutofit/>
          </a:bodyPr>
          <a:lstStyle/>
          <a:p>
            <a:r>
              <a:rPr lang="en-US" sz="2200" dirty="0">
                <a:latin typeface="Segoe UI"/>
                <a:ea typeface="+mn-lt"/>
                <a:cs typeface="+mn-lt"/>
              </a:rPr>
              <a:t>Unparalleled </a:t>
            </a:r>
            <a:r>
              <a:rPr lang="en-US" sz="2200" b="1" dirty="0">
                <a:latin typeface="Segoe UI"/>
                <a:ea typeface="+mn-lt"/>
                <a:cs typeface="+mn-lt"/>
              </a:rPr>
              <a:t>in-person &amp; virtual networking</a:t>
            </a:r>
            <a:r>
              <a:rPr lang="en-US" sz="2200" dirty="0">
                <a:latin typeface="Segoe UI"/>
                <a:ea typeface="+mn-lt"/>
                <a:cs typeface="+mn-lt"/>
              </a:rPr>
              <a:t> &amp;            professional development opportunities.</a:t>
            </a:r>
            <a:endParaRPr lang="en-US" sz="2200" dirty="0">
              <a:latin typeface="Segoe UI"/>
            </a:endParaRPr>
          </a:p>
        </p:txBody>
      </p:sp>
      <p:sp>
        <p:nvSpPr>
          <p:cNvPr id="5" name="Rectangle: Rounded Corners 4">
            <a:extLst>
              <a:ext uri="{FF2B5EF4-FFF2-40B4-BE49-F238E27FC236}">
                <a16:creationId xmlns:a16="http://schemas.microsoft.com/office/drawing/2014/main" id="{EC37BFE9-CB97-3DCF-ECB1-D216DF6C2F05}"/>
              </a:ext>
            </a:extLst>
          </p:cNvPr>
          <p:cNvSpPr/>
          <p:nvPr/>
        </p:nvSpPr>
        <p:spPr>
          <a:xfrm>
            <a:off x="794657" y="2300515"/>
            <a:ext cx="3713016" cy="2502393"/>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3AE3D248-0D4F-03C8-2831-3E7D0A82A081}"/>
              </a:ext>
            </a:extLst>
          </p:cNvPr>
          <p:cNvCxnSpPr/>
          <p:nvPr/>
        </p:nvCxnSpPr>
        <p:spPr>
          <a:xfrm>
            <a:off x="1191533" y="1518104"/>
            <a:ext cx="5134428" cy="18144"/>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6">
            <a:extLst>
              <a:ext uri="{FF2B5EF4-FFF2-40B4-BE49-F238E27FC236}">
                <a16:creationId xmlns:a16="http://schemas.microsoft.com/office/drawing/2014/main" id="{CC72BD66-A27A-E5B9-B18A-AABE49865D09}"/>
              </a:ext>
            </a:extLst>
          </p:cNvPr>
          <p:cNvPicPr>
            <a:picLocks noChangeAspect="1"/>
          </p:cNvPicPr>
          <p:nvPr/>
        </p:nvPicPr>
        <p:blipFill>
          <a:blip r:embed="rId3"/>
          <a:stretch>
            <a:fillRect/>
          </a:stretch>
        </p:blipFill>
        <p:spPr>
          <a:xfrm>
            <a:off x="4769758" y="1896814"/>
            <a:ext cx="5727699" cy="3218584"/>
          </a:xfrm>
          <a:prstGeom prst="rect">
            <a:avLst/>
          </a:prstGeom>
        </p:spPr>
      </p:pic>
      <p:sp>
        <p:nvSpPr>
          <p:cNvPr id="7" name="Rectangle 6">
            <a:extLst>
              <a:ext uri="{FF2B5EF4-FFF2-40B4-BE49-F238E27FC236}">
                <a16:creationId xmlns:a16="http://schemas.microsoft.com/office/drawing/2014/main" id="{8485E5DB-A6B5-33BC-C816-92247B9149FC}"/>
              </a:ext>
            </a:extLst>
          </p:cNvPr>
          <p:cNvSpPr/>
          <p:nvPr/>
        </p:nvSpPr>
        <p:spPr>
          <a:xfrm>
            <a:off x="4767943" y="1892300"/>
            <a:ext cx="5724071" cy="3220356"/>
          </a:xfrm>
          <a:prstGeom prst="rect">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Logo, company name&#10;&#10;Description automatically generated">
            <a:extLst>
              <a:ext uri="{FF2B5EF4-FFF2-40B4-BE49-F238E27FC236}">
                <a16:creationId xmlns:a16="http://schemas.microsoft.com/office/drawing/2014/main" id="{C8921025-066A-4BE9-399A-D5C4103E9801}"/>
              </a:ext>
            </a:extLst>
          </p:cNvPr>
          <p:cNvPicPr>
            <a:picLocks noChangeAspect="1"/>
          </p:cNvPicPr>
          <p:nvPr/>
        </p:nvPicPr>
        <p:blipFill>
          <a:blip r:embed="rId4"/>
          <a:stretch>
            <a:fillRect/>
          </a:stretch>
        </p:blipFill>
        <p:spPr>
          <a:xfrm>
            <a:off x="9263720" y="434048"/>
            <a:ext cx="1233360" cy="921846"/>
          </a:xfrm>
          <a:prstGeom prst="rect">
            <a:avLst/>
          </a:prstGeom>
        </p:spPr>
      </p:pic>
    </p:spTree>
    <p:extLst>
      <p:ext uri="{BB962C8B-B14F-4D97-AF65-F5344CB8AC3E}">
        <p14:creationId xmlns:p14="http://schemas.microsoft.com/office/powerpoint/2010/main" val="2878655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ED7B9C3E-658C-C692-2ABA-BF4B5F2C4740}"/>
              </a:ext>
            </a:extLst>
          </p:cNvPr>
          <p:cNvPicPr>
            <a:picLocks noChangeAspect="1"/>
          </p:cNvPicPr>
          <p:nvPr/>
        </p:nvPicPr>
        <p:blipFill>
          <a:blip r:embed="rId3"/>
          <a:stretch>
            <a:fillRect/>
          </a:stretch>
        </p:blipFill>
        <p:spPr>
          <a:xfrm>
            <a:off x="5418365" y="1978457"/>
            <a:ext cx="4974771" cy="3218585"/>
          </a:xfrm>
          <a:prstGeom prst="rect">
            <a:avLst/>
          </a:prstGeom>
        </p:spPr>
      </p:pic>
      <p:sp>
        <p:nvSpPr>
          <p:cNvPr id="2" name="Title 1">
            <a:extLst>
              <a:ext uri="{FF2B5EF4-FFF2-40B4-BE49-F238E27FC236}">
                <a16:creationId xmlns:a16="http://schemas.microsoft.com/office/drawing/2014/main" id="{87F5B53E-207D-CED6-0986-E89FCEDD3077}"/>
              </a:ext>
            </a:extLst>
          </p:cNvPr>
          <p:cNvSpPr>
            <a:spLocks noGrp="1"/>
          </p:cNvSpPr>
          <p:nvPr>
            <p:ph type="title"/>
          </p:nvPr>
        </p:nvSpPr>
        <p:spPr>
          <a:xfrm>
            <a:off x="675435" y="431135"/>
            <a:ext cx="5824146" cy="1045465"/>
          </a:xfrm>
        </p:spPr>
        <p:txBody>
          <a:bodyPr/>
          <a:lstStyle/>
          <a:p>
            <a:r>
              <a:rPr lang="en-US" sz="4000" b="1" dirty="0">
                <a:solidFill>
                  <a:srgbClr val="C00000"/>
                </a:solidFill>
                <a:latin typeface="Segoe UI"/>
                <a:cs typeface="Segoe UI"/>
              </a:rPr>
              <a:t>3.</a:t>
            </a:r>
            <a:r>
              <a:rPr lang="en-US" sz="4000" b="1" dirty="0">
                <a:latin typeface="Segoe UI"/>
                <a:cs typeface="Segoe UI"/>
              </a:rPr>
              <a:t> Amplify Your Voice</a:t>
            </a:r>
          </a:p>
        </p:txBody>
      </p:sp>
      <p:sp>
        <p:nvSpPr>
          <p:cNvPr id="4" name="Text Placeholder 3">
            <a:extLst>
              <a:ext uri="{FF2B5EF4-FFF2-40B4-BE49-F238E27FC236}">
                <a16:creationId xmlns:a16="http://schemas.microsoft.com/office/drawing/2014/main" id="{91A42623-A687-765E-8D9E-9F8C7C4EF4C5}"/>
              </a:ext>
            </a:extLst>
          </p:cNvPr>
          <p:cNvSpPr>
            <a:spLocks noGrp="1"/>
          </p:cNvSpPr>
          <p:nvPr>
            <p:ph type="body" sz="half" idx="2"/>
          </p:nvPr>
        </p:nvSpPr>
        <p:spPr>
          <a:xfrm>
            <a:off x="537356" y="1859450"/>
            <a:ext cx="4654182" cy="4428033"/>
          </a:xfrm>
        </p:spPr>
        <p:txBody>
          <a:bodyPr vert="horz" lIns="91440" tIns="45720" rIns="91440" bIns="45720" rtlCol="0" anchor="t">
            <a:noAutofit/>
          </a:bodyPr>
          <a:lstStyle/>
          <a:p>
            <a:pPr marL="342900" indent="-342900">
              <a:buChar char="•"/>
            </a:pPr>
            <a:r>
              <a:rPr lang="en-US" dirty="0">
                <a:latin typeface="Segoe UI"/>
                <a:ea typeface="+mn-lt"/>
                <a:cs typeface="+mn-lt"/>
              </a:rPr>
              <a:t>Unyielding efforts to provide a voice for school nutrition at the state and national levels.</a:t>
            </a:r>
          </a:p>
          <a:p>
            <a:pPr marL="342900" indent="-342900">
              <a:buChar char="•"/>
            </a:pPr>
            <a:r>
              <a:rPr lang="en-US" dirty="0">
                <a:latin typeface="Segoe UI"/>
                <a:cs typeface="Segoe UI"/>
              </a:rPr>
              <a:t>SNA’s PAC supports legislators who have shown leadership in fighting for the health of children &amp; provides contributions in a bipartisan manner to elected representatives who support child nutrition.</a:t>
            </a:r>
            <a:endParaRPr lang="en-US" b="1" dirty="0">
              <a:latin typeface="Univers Condensed"/>
              <a:cs typeface="Segoe UI"/>
            </a:endParaRPr>
          </a:p>
          <a:p>
            <a:pPr marL="342900" indent="-342900">
              <a:buChar char="•"/>
            </a:pPr>
            <a:endParaRPr lang="en-US" sz="2200"/>
          </a:p>
        </p:txBody>
      </p:sp>
      <p:sp>
        <p:nvSpPr>
          <p:cNvPr id="5" name="Rectangle: Rounded Corners 4">
            <a:extLst>
              <a:ext uri="{FF2B5EF4-FFF2-40B4-BE49-F238E27FC236}">
                <a16:creationId xmlns:a16="http://schemas.microsoft.com/office/drawing/2014/main" id="{EC37BFE9-CB97-3DCF-ECB1-D216DF6C2F05}"/>
              </a:ext>
            </a:extLst>
          </p:cNvPr>
          <p:cNvSpPr/>
          <p:nvPr/>
        </p:nvSpPr>
        <p:spPr>
          <a:xfrm>
            <a:off x="534784" y="1473623"/>
            <a:ext cx="4704831" cy="4491103"/>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3AE3D248-0D4F-03C8-2831-3E7D0A82A081}"/>
              </a:ext>
            </a:extLst>
          </p:cNvPr>
          <p:cNvCxnSpPr/>
          <p:nvPr/>
        </p:nvCxnSpPr>
        <p:spPr>
          <a:xfrm>
            <a:off x="841763" y="1280760"/>
            <a:ext cx="5134428" cy="18144"/>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485E5DB-A6B5-33BC-C816-92247B9149FC}"/>
              </a:ext>
            </a:extLst>
          </p:cNvPr>
          <p:cNvSpPr/>
          <p:nvPr/>
        </p:nvSpPr>
        <p:spPr>
          <a:xfrm>
            <a:off x="5416550" y="1973943"/>
            <a:ext cx="4984749" cy="3220356"/>
          </a:xfrm>
          <a:prstGeom prst="rect">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Logo, company name&#10;&#10;Description automatically generated">
            <a:extLst>
              <a:ext uri="{FF2B5EF4-FFF2-40B4-BE49-F238E27FC236}">
                <a16:creationId xmlns:a16="http://schemas.microsoft.com/office/drawing/2014/main" id="{FCAA3700-6536-D389-2595-9EDCB118CC3E}"/>
              </a:ext>
            </a:extLst>
          </p:cNvPr>
          <p:cNvPicPr>
            <a:picLocks noChangeAspect="1"/>
          </p:cNvPicPr>
          <p:nvPr/>
        </p:nvPicPr>
        <p:blipFill>
          <a:blip r:embed="rId4"/>
          <a:stretch>
            <a:fillRect/>
          </a:stretch>
        </p:blipFill>
        <p:spPr>
          <a:xfrm>
            <a:off x="9319867" y="434048"/>
            <a:ext cx="1233360" cy="921846"/>
          </a:xfrm>
          <a:prstGeom prst="rect">
            <a:avLst/>
          </a:prstGeom>
        </p:spPr>
      </p:pic>
    </p:spTree>
    <p:extLst>
      <p:ext uri="{BB962C8B-B14F-4D97-AF65-F5344CB8AC3E}">
        <p14:creationId xmlns:p14="http://schemas.microsoft.com/office/powerpoint/2010/main" val="1821407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7359AB09-2BFD-730C-C45B-D124432C1AEA}"/>
              </a:ext>
            </a:extLst>
          </p:cNvPr>
          <p:cNvPicPr>
            <a:picLocks noChangeAspect="1"/>
          </p:cNvPicPr>
          <p:nvPr/>
        </p:nvPicPr>
        <p:blipFill>
          <a:blip r:embed="rId3"/>
          <a:stretch>
            <a:fillRect/>
          </a:stretch>
        </p:blipFill>
        <p:spPr>
          <a:xfrm>
            <a:off x="6447971" y="1748971"/>
            <a:ext cx="3695699" cy="3695699"/>
          </a:xfrm>
          <a:prstGeom prst="rect">
            <a:avLst/>
          </a:prstGeom>
        </p:spPr>
      </p:pic>
      <p:sp>
        <p:nvSpPr>
          <p:cNvPr id="2" name="Title 1">
            <a:extLst>
              <a:ext uri="{FF2B5EF4-FFF2-40B4-BE49-F238E27FC236}">
                <a16:creationId xmlns:a16="http://schemas.microsoft.com/office/drawing/2014/main" id="{87F5B53E-207D-CED6-0986-E89FCEDD3077}"/>
              </a:ext>
            </a:extLst>
          </p:cNvPr>
          <p:cNvSpPr>
            <a:spLocks noGrp="1"/>
          </p:cNvSpPr>
          <p:nvPr>
            <p:ph type="title"/>
          </p:nvPr>
        </p:nvSpPr>
        <p:spPr>
          <a:xfrm>
            <a:off x="850320" y="548246"/>
            <a:ext cx="9485241" cy="1008295"/>
          </a:xfrm>
        </p:spPr>
        <p:txBody>
          <a:bodyPr/>
          <a:lstStyle/>
          <a:p>
            <a:r>
              <a:rPr lang="en-US" sz="4000" b="1" dirty="0">
                <a:solidFill>
                  <a:srgbClr val="C00000"/>
                </a:solidFill>
                <a:latin typeface="Segoe UI"/>
                <a:cs typeface="Segoe UI"/>
              </a:rPr>
              <a:t>4.</a:t>
            </a:r>
            <a:r>
              <a:rPr lang="en-US" sz="4000" b="1" dirty="0">
                <a:latin typeface="Segoe UI"/>
                <a:cs typeface="Segoe UI"/>
              </a:rPr>
              <a:t> Advance Your Career Path</a:t>
            </a:r>
          </a:p>
        </p:txBody>
      </p:sp>
      <p:sp>
        <p:nvSpPr>
          <p:cNvPr id="4" name="Text Placeholder 3">
            <a:extLst>
              <a:ext uri="{FF2B5EF4-FFF2-40B4-BE49-F238E27FC236}">
                <a16:creationId xmlns:a16="http://schemas.microsoft.com/office/drawing/2014/main" id="{91A42623-A687-765E-8D9E-9F8C7C4EF4C5}"/>
              </a:ext>
            </a:extLst>
          </p:cNvPr>
          <p:cNvSpPr>
            <a:spLocks noGrp="1"/>
          </p:cNvSpPr>
          <p:nvPr>
            <p:ph type="body" sz="half" idx="2"/>
          </p:nvPr>
        </p:nvSpPr>
        <p:spPr>
          <a:xfrm>
            <a:off x="1000996" y="1825664"/>
            <a:ext cx="5449189" cy="1537847"/>
          </a:xfrm>
        </p:spPr>
        <p:txBody>
          <a:bodyPr vert="horz" lIns="91440" tIns="45720" rIns="91440" bIns="45720" rtlCol="0" anchor="t">
            <a:noAutofit/>
          </a:bodyPr>
          <a:lstStyle/>
          <a:p>
            <a:r>
              <a:rPr lang="en-US" sz="2500" dirty="0">
                <a:latin typeface="Segoe UI"/>
                <a:ea typeface="+mn-lt"/>
                <a:cs typeface="+mn-lt"/>
              </a:rPr>
              <a:t>The ability to grow professionally with </a:t>
            </a:r>
            <a:r>
              <a:rPr lang="en-US" sz="2500" b="1" dirty="0">
                <a:latin typeface="Segoe UI"/>
                <a:ea typeface="+mn-lt"/>
                <a:cs typeface="+mn-lt"/>
              </a:rPr>
              <a:t>Certificate &amp; Credentialing</a:t>
            </a:r>
            <a:r>
              <a:rPr lang="en-US" sz="2500" dirty="0">
                <a:latin typeface="Segoe UI"/>
                <a:ea typeface="+mn-lt"/>
                <a:cs typeface="+mn-lt"/>
              </a:rPr>
              <a:t> </a:t>
            </a:r>
            <a:r>
              <a:rPr lang="en-US" sz="2500" b="1" dirty="0">
                <a:latin typeface="Segoe UI"/>
                <a:ea typeface="+mn-lt"/>
                <a:cs typeface="+mn-lt"/>
              </a:rPr>
              <a:t>programs</a:t>
            </a:r>
            <a:r>
              <a:rPr lang="en-US" sz="2500" dirty="0">
                <a:latin typeface="Segoe UI"/>
                <a:ea typeface="+mn-lt"/>
                <a:cs typeface="+mn-lt"/>
              </a:rPr>
              <a:t>.</a:t>
            </a:r>
            <a:endParaRPr lang="en-US" sz="2500" dirty="0">
              <a:latin typeface="Segoe UI"/>
            </a:endParaRPr>
          </a:p>
        </p:txBody>
      </p:sp>
      <p:sp>
        <p:nvSpPr>
          <p:cNvPr id="5" name="Rectangle: Rounded Corners 4">
            <a:extLst>
              <a:ext uri="{FF2B5EF4-FFF2-40B4-BE49-F238E27FC236}">
                <a16:creationId xmlns:a16="http://schemas.microsoft.com/office/drawing/2014/main" id="{EC37BFE9-CB97-3DCF-ECB1-D216DF6C2F05}"/>
              </a:ext>
            </a:extLst>
          </p:cNvPr>
          <p:cNvSpPr/>
          <p:nvPr/>
        </p:nvSpPr>
        <p:spPr>
          <a:xfrm>
            <a:off x="771517" y="1752363"/>
            <a:ext cx="5516542" cy="1688006"/>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3AE3D248-0D4F-03C8-2831-3E7D0A82A081}"/>
              </a:ext>
            </a:extLst>
          </p:cNvPr>
          <p:cNvCxnSpPr/>
          <p:nvPr/>
        </p:nvCxnSpPr>
        <p:spPr>
          <a:xfrm>
            <a:off x="1191533" y="1441904"/>
            <a:ext cx="5542642" cy="18144"/>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485E5DB-A6B5-33BC-C816-92247B9149FC}"/>
              </a:ext>
            </a:extLst>
          </p:cNvPr>
          <p:cNvSpPr/>
          <p:nvPr/>
        </p:nvSpPr>
        <p:spPr>
          <a:xfrm>
            <a:off x="6446157" y="1747157"/>
            <a:ext cx="3692071" cy="3692070"/>
          </a:xfrm>
          <a:prstGeom prst="rect">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Logo, company name&#10;&#10;Description automatically generated">
            <a:extLst>
              <a:ext uri="{FF2B5EF4-FFF2-40B4-BE49-F238E27FC236}">
                <a16:creationId xmlns:a16="http://schemas.microsoft.com/office/drawing/2014/main" id="{F56C65C3-2908-A7EB-525D-822E149E9739}"/>
              </a:ext>
            </a:extLst>
          </p:cNvPr>
          <p:cNvPicPr>
            <a:picLocks noChangeAspect="1"/>
          </p:cNvPicPr>
          <p:nvPr/>
        </p:nvPicPr>
        <p:blipFill>
          <a:blip r:embed="rId4"/>
          <a:stretch>
            <a:fillRect/>
          </a:stretch>
        </p:blipFill>
        <p:spPr>
          <a:xfrm>
            <a:off x="9319867" y="466132"/>
            <a:ext cx="1233360" cy="921846"/>
          </a:xfrm>
          <a:prstGeom prst="rect">
            <a:avLst/>
          </a:prstGeom>
        </p:spPr>
      </p:pic>
      <p:pic>
        <p:nvPicPr>
          <p:cNvPr id="10" name="Picture 10" descr="Qr code&#10;&#10;Description automatically generated">
            <a:extLst>
              <a:ext uri="{FF2B5EF4-FFF2-40B4-BE49-F238E27FC236}">
                <a16:creationId xmlns:a16="http://schemas.microsoft.com/office/drawing/2014/main" id="{D6EF1796-56DE-DE70-9A1D-E5D2A8201817}"/>
              </a:ext>
            </a:extLst>
          </p:cNvPr>
          <p:cNvPicPr>
            <a:picLocks noChangeAspect="1"/>
          </p:cNvPicPr>
          <p:nvPr/>
        </p:nvPicPr>
        <p:blipFill>
          <a:blip r:embed="rId5"/>
          <a:stretch>
            <a:fillRect/>
          </a:stretch>
        </p:blipFill>
        <p:spPr>
          <a:xfrm>
            <a:off x="2257719" y="3534267"/>
            <a:ext cx="2428974" cy="2436829"/>
          </a:xfrm>
          <a:prstGeom prst="rect">
            <a:avLst/>
          </a:prstGeom>
        </p:spPr>
      </p:pic>
    </p:spTree>
    <p:extLst>
      <p:ext uri="{BB962C8B-B14F-4D97-AF65-F5344CB8AC3E}">
        <p14:creationId xmlns:p14="http://schemas.microsoft.com/office/powerpoint/2010/main" val="3345058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5B53E-207D-CED6-0986-E89FCEDD3077}"/>
              </a:ext>
            </a:extLst>
          </p:cNvPr>
          <p:cNvSpPr>
            <a:spLocks noGrp="1"/>
          </p:cNvSpPr>
          <p:nvPr>
            <p:ph type="title"/>
          </p:nvPr>
        </p:nvSpPr>
        <p:spPr>
          <a:xfrm>
            <a:off x="850320" y="643496"/>
            <a:ext cx="7774502" cy="1045465"/>
          </a:xfrm>
        </p:spPr>
        <p:txBody>
          <a:bodyPr/>
          <a:lstStyle/>
          <a:p>
            <a:r>
              <a:rPr lang="en-US" sz="4000" b="1">
                <a:solidFill>
                  <a:srgbClr val="C00000"/>
                </a:solidFill>
                <a:latin typeface="Segoe UI"/>
                <a:cs typeface="Segoe UI"/>
              </a:rPr>
              <a:t>5.</a:t>
            </a:r>
            <a:r>
              <a:rPr lang="en-US" sz="4000" b="1">
                <a:latin typeface="Segoe UI"/>
                <a:cs typeface="Segoe UI"/>
              </a:rPr>
              <a:t> Certify Your Experience</a:t>
            </a:r>
          </a:p>
        </p:txBody>
      </p:sp>
      <p:sp>
        <p:nvSpPr>
          <p:cNvPr id="4" name="Text Placeholder 3">
            <a:extLst>
              <a:ext uri="{FF2B5EF4-FFF2-40B4-BE49-F238E27FC236}">
                <a16:creationId xmlns:a16="http://schemas.microsoft.com/office/drawing/2014/main" id="{91A42623-A687-765E-8D9E-9F8C7C4EF4C5}"/>
              </a:ext>
            </a:extLst>
          </p:cNvPr>
          <p:cNvSpPr>
            <a:spLocks noGrp="1"/>
          </p:cNvSpPr>
          <p:nvPr>
            <p:ph type="body" sz="half" idx="2"/>
          </p:nvPr>
        </p:nvSpPr>
        <p:spPr>
          <a:xfrm>
            <a:off x="1321466" y="2380787"/>
            <a:ext cx="4124520" cy="2086441"/>
          </a:xfrm>
        </p:spPr>
        <p:txBody>
          <a:bodyPr vert="horz" lIns="91440" tIns="45720" rIns="91440" bIns="45720" rtlCol="0" anchor="t">
            <a:noAutofit/>
          </a:bodyPr>
          <a:lstStyle/>
          <a:p>
            <a:r>
              <a:rPr lang="en-US" sz="2500" dirty="0">
                <a:latin typeface="Segoe UI"/>
                <a:ea typeface="+mn-lt"/>
                <a:cs typeface="Segoe UI"/>
              </a:rPr>
              <a:t>Achieve recognition and validate your skills with our specialized certificate and credentialing programs.</a:t>
            </a:r>
            <a:endParaRPr lang="en-US">
              <a:latin typeface="Segoe UI"/>
              <a:ea typeface="+mn-lt"/>
              <a:cs typeface="Segoe UI"/>
            </a:endParaRPr>
          </a:p>
        </p:txBody>
      </p:sp>
      <p:sp>
        <p:nvSpPr>
          <p:cNvPr id="5" name="Rectangle: Rounded Corners 4">
            <a:extLst>
              <a:ext uri="{FF2B5EF4-FFF2-40B4-BE49-F238E27FC236}">
                <a16:creationId xmlns:a16="http://schemas.microsoft.com/office/drawing/2014/main" id="{EC37BFE9-CB97-3DCF-ECB1-D216DF6C2F05}"/>
              </a:ext>
            </a:extLst>
          </p:cNvPr>
          <p:cNvSpPr/>
          <p:nvPr/>
        </p:nvSpPr>
        <p:spPr>
          <a:xfrm>
            <a:off x="1040179" y="2146152"/>
            <a:ext cx="4685912" cy="2642461"/>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3AE3D248-0D4F-03C8-2831-3E7D0A82A081}"/>
              </a:ext>
            </a:extLst>
          </p:cNvPr>
          <p:cNvCxnSpPr/>
          <p:nvPr/>
        </p:nvCxnSpPr>
        <p:spPr>
          <a:xfrm>
            <a:off x="1191533" y="1518104"/>
            <a:ext cx="6921499" cy="9073"/>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4" descr="Logo, company name&#10;&#10;Description automatically generated">
            <a:extLst>
              <a:ext uri="{FF2B5EF4-FFF2-40B4-BE49-F238E27FC236}">
                <a16:creationId xmlns:a16="http://schemas.microsoft.com/office/drawing/2014/main" id="{8662275E-9C2F-FD36-CAD1-B1BA7920BB06}"/>
              </a:ext>
            </a:extLst>
          </p:cNvPr>
          <p:cNvPicPr>
            <a:picLocks noChangeAspect="1"/>
          </p:cNvPicPr>
          <p:nvPr/>
        </p:nvPicPr>
        <p:blipFill>
          <a:blip r:embed="rId4"/>
          <a:stretch>
            <a:fillRect/>
          </a:stretch>
        </p:blipFill>
        <p:spPr>
          <a:xfrm>
            <a:off x="9295804" y="482174"/>
            <a:ext cx="1233360" cy="921846"/>
          </a:xfrm>
          <a:prstGeom prst="rect">
            <a:avLst/>
          </a:prstGeom>
        </p:spPr>
      </p:pic>
      <p:pic>
        <p:nvPicPr>
          <p:cNvPr id="3" name="Graphic 2" descr="Diploma roll with solid fill">
            <a:extLst>
              <a:ext uri="{FF2B5EF4-FFF2-40B4-BE49-F238E27FC236}">
                <a16:creationId xmlns:a16="http://schemas.microsoft.com/office/drawing/2014/main" id="{42071EDA-BFD7-1031-28E3-A302EE0AE2D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05805" y="1413985"/>
            <a:ext cx="2089150" cy="2089150"/>
          </a:xfrm>
          <a:prstGeom prst="rect">
            <a:avLst/>
          </a:prstGeom>
        </p:spPr>
      </p:pic>
      <p:pic>
        <p:nvPicPr>
          <p:cNvPr id="7" name="Online Media 6" title="Why Earn the School Nutrition Specialist (SNS) Credential?">
            <a:hlinkClick r:id="" action="ppaction://noaction"/>
            <a:extLst>
              <a:ext uri="{FF2B5EF4-FFF2-40B4-BE49-F238E27FC236}">
                <a16:creationId xmlns:a16="http://schemas.microsoft.com/office/drawing/2014/main" id="{8FC3DFE1-F626-4658-736E-0841F6340816}"/>
              </a:ext>
            </a:extLst>
          </p:cNvPr>
          <p:cNvPicPr>
            <a:picLocks noRot="1" noChangeAspect="1"/>
          </p:cNvPicPr>
          <p:nvPr>
            <a:videoFile r:link="rId1"/>
          </p:nvPr>
        </p:nvPicPr>
        <p:blipFill>
          <a:blip r:embed="rId6"/>
          <a:stretch>
            <a:fillRect/>
          </a:stretch>
        </p:blipFill>
        <p:spPr>
          <a:xfrm>
            <a:off x="6395509" y="3373967"/>
            <a:ext cx="3911071" cy="2184400"/>
          </a:xfrm>
          <a:prstGeom prst="rect">
            <a:avLst/>
          </a:prstGeom>
        </p:spPr>
      </p:pic>
    </p:spTree>
    <p:extLst>
      <p:ext uri="{BB962C8B-B14F-4D97-AF65-F5344CB8AC3E}">
        <p14:creationId xmlns:p14="http://schemas.microsoft.com/office/powerpoint/2010/main" val="449793617"/>
      </p:ext>
    </p:extLst>
  </p:cSld>
  <p:clrMapOvr>
    <a:masterClrMapping/>
  </p:clrMapOvr>
</p:sld>
</file>

<file path=ppt/theme/theme1.xml><?xml version="1.0" encoding="utf-8"?>
<a:theme xmlns:a="http://schemas.openxmlformats.org/drawingml/2006/main" name="MimeoVTI">
  <a:themeElements>
    <a:clrScheme name="Mimeo">
      <a:dk1>
        <a:sysClr val="windowText" lastClr="000000"/>
      </a:dk1>
      <a:lt1>
        <a:sysClr val="window" lastClr="FFFFFF"/>
      </a:lt1>
      <a:dk2>
        <a:srgbClr val="011E31"/>
      </a:dk2>
      <a:lt2>
        <a:srgbClr val="FDF3E6"/>
      </a:lt2>
      <a:accent1>
        <a:srgbClr val="005E9E"/>
      </a:accent1>
      <a:accent2>
        <a:srgbClr val="38998D"/>
      </a:accent2>
      <a:accent3>
        <a:srgbClr val="EF8683"/>
      </a:accent3>
      <a:accent4>
        <a:srgbClr val="F04E28"/>
      </a:accent4>
      <a:accent5>
        <a:srgbClr val="DD992C"/>
      </a:accent5>
      <a:accent6>
        <a:srgbClr val="136E65"/>
      </a:accent6>
      <a:hlink>
        <a:srgbClr val="38998D"/>
      </a:hlink>
      <a:folHlink>
        <a:srgbClr val="F04E28"/>
      </a:folHlink>
    </a:clrScheme>
    <a:fontScheme name="Custom 3">
      <a:majorFont>
        <a:latin typeface="Elephant"/>
        <a:ea typeface=""/>
        <a:cs typeface=""/>
      </a:majorFont>
      <a:minorFont>
        <a:latin typeface="Univer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meoVTI" id="{63E3BFD8-7F9C-46D1-A4F3-04054403C108}" vid="{C505C190-EE38-45FD-8294-6454536D04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93D195E7C0384E936F42ABEE88616B" ma:contentTypeVersion="17" ma:contentTypeDescription="Create a new document." ma:contentTypeScope="" ma:versionID="05a21924bded9cfd615c80859c483a7b">
  <xsd:schema xmlns:xsd="http://www.w3.org/2001/XMLSchema" xmlns:xs="http://www.w3.org/2001/XMLSchema" xmlns:p="http://schemas.microsoft.com/office/2006/metadata/properties" xmlns:ns2="4f38da1e-725c-4954-9c7a-d8e05b61adab" xmlns:ns3="6aacb299-deae-4fd3-8c4c-18b23683f79d" targetNamespace="http://schemas.microsoft.com/office/2006/metadata/properties" ma:root="true" ma:fieldsID="d6345008735630314a0db1daedb48014" ns2:_="" ns3:_="">
    <xsd:import namespace="4f38da1e-725c-4954-9c7a-d8e05b61adab"/>
    <xsd:import namespace="6aacb299-deae-4fd3-8c4c-18b23683f79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38da1e-725c-4954-9c7a-d8e05b61ad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d32756e-2ce1-4283-af61-e57536a9f8a8" ma:termSetId="09814cd3-568e-fe90-9814-8d621ff8fb84" ma:anchorId="fba54fb3-c3e1-fe81-a776-ca4b69148c4d" ma:open="true" ma:isKeyword="false">
      <xsd:complexType>
        <xsd:sequence>
          <xsd:element ref="pc:Terms" minOccurs="0" maxOccurs="1"/>
        </xsd:sequence>
      </xsd:complex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acb299-deae-4fd3-8c4c-18b23683f79d"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ff5628b9-a474-4df2-b6de-0e7c1676bf6a}" ma:internalName="TaxCatchAll" ma:showField="CatchAllData" ma:web="6aacb299-deae-4fd3-8c4c-18b23683f79d">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aacb299-deae-4fd3-8c4c-18b23683f79d" xsi:nil="true"/>
    <lcf76f155ced4ddcb4097134ff3c332f xmlns="4f38da1e-725c-4954-9c7a-d8e05b61adab">
      <Terms xmlns="http://schemas.microsoft.com/office/infopath/2007/PartnerControls"/>
    </lcf76f155ced4ddcb4097134ff3c332f>
    <SharedWithUsers xmlns="6aacb299-deae-4fd3-8c4c-18b23683f79d">
      <UserInfo>
        <DisplayName>Nate Bell</DisplayName>
        <AccountId>12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3C6938-D949-4435-9DA4-4C215314EB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38da1e-725c-4954-9c7a-d8e05b61adab"/>
    <ds:schemaRef ds:uri="6aacb299-deae-4fd3-8c4c-18b23683f7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C49DD8-1122-459B-A867-D1BD9163B4AE}">
  <ds:schemaRefs>
    <ds:schemaRef ds:uri="http://purl.org/dc/dcmitype/"/>
    <ds:schemaRef ds:uri="6aacb299-deae-4fd3-8c4c-18b23683f79d"/>
    <ds:schemaRef ds:uri="4f38da1e-725c-4954-9c7a-d8e05b61adab"/>
    <ds:schemaRef ds:uri="http://purl.org/dc/terms/"/>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9715574-AE76-4A65-A28F-5B8501740C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1087</TotalTime>
  <Words>1394</Words>
  <Application>Microsoft Office PowerPoint</Application>
  <PresentationFormat>Widescreen</PresentationFormat>
  <Paragraphs>119</Paragraphs>
  <Slides>15</Slides>
  <Notes>14</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MimeoVTI</vt:lpstr>
      <vt:lpstr>PowerPoint Presentation</vt:lpstr>
      <vt:lpstr>Who We Are</vt:lpstr>
      <vt:lpstr>SNA Mission</vt:lpstr>
      <vt:lpstr>Top 8 Reasons to Join SNA</vt:lpstr>
      <vt:lpstr>1. Empower Your Growth</vt:lpstr>
      <vt:lpstr>2. Expand Your Network</vt:lpstr>
      <vt:lpstr>3. Amplify Your Voice</vt:lpstr>
      <vt:lpstr>4. Advance Your Career Path</vt:lpstr>
      <vt:lpstr>5. Certify Your Experience</vt:lpstr>
      <vt:lpstr>6. Promote Your Program</vt:lpstr>
      <vt:lpstr>7. Keep Yourself Informed</vt:lpstr>
      <vt:lpstr>8. Get More For Less</vt:lpstr>
      <vt:lpstr>More Memorable SNA Benefits </vt:lpstr>
      <vt:lpstr>Love the Benefits? Suggest a New Member, Today!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Zuri Whitney</dc:creator>
  <cp:lastModifiedBy>Zuri Whitney</cp:lastModifiedBy>
  <cp:revision>587</cp:revision>
  <dcterms:created xsi:type="dcterms:W3CDTF">2022-08-16T15:18:54Z</dcterms:created>
  <dcterms:modified xsi:type="dcterms:W3CDTF">2026-04-30T13:55:59Z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0x010100DA93D195E7C0384E936F42ABEE88616B</vt:lpwstr>
  </property>
  <property fmtid="{D5CDD505-2E9C-101B-9397-08002B2CF9AE}" pid="3" name="MediaServiceImageTags">
    <vt:lpwstr/>
  </property>
</Properties>
</file>